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6819900" cy="99187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76" d="100"/>
          <a:sy n="76" d="100"/>
        </p:scale>
        <p:origin x="36"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8308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7122" tIns="53561" rIns="107122" bIns="53561"/>
          <a:lstStyle/>
          <a:p>
            <a:endParaRPr lang="en-US" dirty="0"/>
          </a:p>
        </p:txBody>
      </p:sp>
      <p:sp>
        <p:nvSpPr>
          <p:cNvPr id="4" name="Slide Number Placeholder 3"/>
          <p:cNvSpPr>
            <a:spLocks noGrp="1"/>
          </p:cNvSpPr>
          <p:nvPr>
            <p:ph type="sldNum" sz="quarter" idx="10"/>
          </p:nvPr>
        </p:nvSpPr>
        <p:spPr/>
        <p:txBody>
          <a:bodyPr lIns="107122" tIns="53561" rIns="107122" bIns="53561"/>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3A5C"/>
        </a:solidFill>
        <a:effectLst/>
      </p:bgPr>
    </p:bg>
    <p:spTree>
      <p:nvGrpSpPr>
        <p:cNvPr id="1" name=""/>
        <p:cNvGrpSpPr/>
        <p:nvPr/>
      </p:nvGrpSpPr>
      <p:grpSpPr>
        <a:xfrm>
          <a:off x="0" y="0"/>
          <a:ext cx="0" cy="0"/>
          <a:chOff x="0" y="0"/>
          <a:chExt cx="0" cy="0"/>
        </a:xfrm>
      </p:grpSpPr>
      <p:sp>
        <p:nvSpPr>
          <p:cNvPr id="2" name="Shape 0"/>
          <p:cNvSpPr/>
          <p:nvPr/>
        </p:nvSpPr>
        <p:spPr>
          <a:xfrm>
            <a:off x="6583680" y="-1005840"/>
            <a:ext cx="4114800" cy="4114800"/>
          </a:xfrm>
          <a:prstGeom prst="ellipse">
            <a:avLst/>
          </a:prstGeom>
          <a:solidFill>
            <a:srgbClr val="22507A">
              <a:alpha val="60000"/>
            </a:srgbClr>
          </a:solidFill>
          <a:ln w="12700">
            <a:solidFill>
              <a:srgbClr val="22507A">
                <a:alpha val="60000"/>
              </a:srgbClr>
            </a:solidFill>
            <a:prstDash val="solid"/>
          </a:ln>
        </p:spPr>
        <p:txBody>
          <a:bodyPr/>
          <a:lstStyle/>
          <a:p>
            <a:endParaRPr lang="fr-FR"/>
          </a:p>
        </p:txBody>
      </p:sp>
      <p:sp>
        <p:nvSpPr>
          <p:cNvPr id="3" name="Shape 1"/>
          <p:cNvSpPr/>
          <p:nvPr/>
        </p:nvSpPr>
        <p:spPr>
          <a:xfrm>
            <a:off x="8046720" y="2926080"/>
            <a:ext cx="1645920" cy="1645920"/>
          </a:xfrm>
          <a:prstGeom prst="ellipse">
            <a:avLst/>
          </a:prstGeom>
          <a:solidFill>
            <a:srgbClr val="E8914A">
              <a:alpha val="70000"/>
            </a:srgbClr>
          </a:solidFill>
          <a:ln w="12700">
            <a:solidFill>
              <a:srgbClr val="E8914A">
                <a:alpha val="70000"/>
              </a:srgbClr>
            </a:solidFill>
            <a:prstDash val="solid"/>
          </a:ln>
        </p:spPr>
        <p:txBody>
          <a:bodyPr/>
          <a:lstStyle/>
          <a:p>
            <a:endParaRPr lang="fr-FR"/>
          </a:p>
        </p:txBody>
      </p:sp>
      <p:sp>
        <p:nvSpPr>
          <p:cNvPr id="4" name="Text 2"/>
          <p:cNvSpPr/>
          <p:nvPr/>
        </p:nvSpPr>
        <p:spPr>
          <a:xfrm>
            <a:off x="548640" y="960120"/>
            <a:ext cx="6583680" cy="1737360"/>
          </a:xfrm>
          <a:prstGeom prst="rect">
            <a:avLst/>
          </a:prstGeom>
          <a:noFill/>
          <a:ln/>
        </p:spPr>
        <p:txBody>
          <a:bodyPr wrap="square" rtlCol="0" anchor="ctr"/>
          <a:lstStyle/>
          <a:p>
            <a:pPr marL="0" indent="0" algn="l">
              <a:buNone/>
            </a:pPr>
            <a:r>
              <a:rPr lang="en-US" sz="3800" b="1" dirty="0">
                <a:solidFill>
                  <a:srgbClr val="FFFFFF"/>
                </a:solidFill>
                <a:latin typeface="Georgia" pitchFamily="34" charset="0"/>
                <a:ea typeface="Georgia" pitchFamily="34" charset="-122"/>
                <a:cs typeface="Georgia" pitchFamily="34" charset="-120"/>
              </a:rPr>
              <a:t>The European Space for</a:t>
            </a:r>
            <a:endParaRPr lang="en-US" sz="3800" dirty="0"/>
          </a:p>
          <a:p>
            <a:pPr marL="0" indent="0" algn="l">
              <a:buNone/>
            </a:pPr>
            <a:r>
              <a:rPr lang="en-US" sz="3800" b="1" dirty="0">
                <a:solidFill>
                  <a:srgbClr val="FFFFFF"/>
                </a:solidFill>
                <a:latin typeface="Georgia" pitchFamily="34" charset="0"/>
                <a:ea typeface="Georgia" pitchFamily="34" charset="-122"/>
                <a:cs typeface="Georgia" pitchFamily="34" charset="-120"/>
              </a:rPr>
              <a:t>Citizenship Education</a:t>
            </a:r>
            <a:endParaRPr lang="en-US" sz="3800" dirty="0"/>
          </a:p>
        </p:txBody>
      </p:sp>
      <p:sp>
        <p:nvSpPr>
          <p:cNvPr id="5" name="Text 3"/>
          <p:cNvSpPr/>
          <p:nvPr/>
        </p:nvSpPr>
        <p:spPr>
          <a:xfrm>
            <a:off x="548640" y="2834640"/>
            <a:ext cx="6583680" cy="411480"/>
          </a:xfrm>
          <a:prstGeom prst="rect">
            <a:avLst/>
          </a:prstGeom>
          <a:noFill/>
          <a:ln/>
        </p:spPr>
        <p:txBody>
          <a:bodyPr wrap="square" rtlCol="0" anchor="ctr"/>
          <a:lstStyle/>
          <a:p>
            <a:pPr marL="0" indent="0" algn="l">
              <a:buNone/>
            </a:pPr>
            <a:r>
              <a:rPr lang="en-US" sz="1600" i="1" dirty="0">
                <a:solidFill>
                  <a:srgbClr val="AECDE8"/>
                </a:solidFill>
                <a:latin typeface="Calibri" pitchFamily="34" charset="0"/>
                <a:ea typeface="Calibri" pitchFamily="34" charset="-122"/>
                <a:cs typeface="Calibri" pitchFamily="34" charset="-120"/>
              </a:rPr>
              <a:t>Renewing Citizenship Education for a New Europe</a:t>
            </a:r>
            <a:endParaRPr lang="en-US" sz="1600" dirty="0"/>
          </a:p>
        </p:txBody>
      </p:sp>
      <p:sp>
        <p:nvSpPr>
          <p:cNvPr id="6" name="Shape 4"/>
          <p:cNvSpPr/>
          <p:nvPr/>
        </p:nvSpPr>
        <p:spPr>
          <a:xfrm>
            <a:off x="502920" y="3337560"/>
            <a:ext cx="8138160" cy="16459"/>
          </a:xfrm>
          <a:prstGeom prst="rect">
            <a:avLst/>
          </a:prstGeom>
          <a:solidFill>
            <a:srgbClr val="C8DBF0"/>
          </a:solidFill>
          <a:ln w="12700">
            <a:solidFill>
              <a:srgbClr val="C8DBF0"/>
            </a:solidFill>
            <a:prstDash val="solid"/>
          </a:ln>
        </p:spPr>
        <p:txBody>
          <a:bodyPr/>
          <a:lstStyle/>
          <a:p>
            <a:endParaRPr lang="fr-FR"/>
          </a:p>
        </p:txBody>
      </p:sp>
      <p:sp>
        <p:nvSpPr>
          <p:cNvPr id="7" name="Text 5"/>
          <p:cNvSpPr/>
          <p:nvPr/>
        </p:nvSpPr>
        <p:spPr>
          <a:xfrm>
            <a:off x="548640" y="3429000"/>
            <a:ext cx="6583680" cy="292608"/>
          </a:xfrm>
          <a:prstGeom prst="rect">
            <a:avLst/>
          </a:prstGeom>
          <a:noFill/>
          <a:ln/>
        </p:spPr>
        <p:txBody>
          <a:bodyPr wrap="square" rtlCol="0" anchor="ctr"/>
          <a:lstStyle/>
          <a:p>
            <a:pPr marL="0" indent="0" algn="l">
              <a:buNone/>
            </a:pPr>
            <a:r>
              <a:rPr lang="en-US" sz="1150" dirty="0">
                <a:solidFill>
                  <a:srgbClr val="AECDE8"/>
                </a:solidFill>
                <a:latin typeface="Calibri" pitchFamily="34" charset="0"/>
                <a:ea typeface="Calibri" pitchFamily="34" charset="-122"/>
                <a:cs typeface="Calibri" pitchFamily="34" charset="-120"/>
              </a:rPr>
              <a:t>International Conference — Athens, 25–26 April 2026</a:t>
            </a:r>
            <a:endParaRPr lang="en-US" sz="1150" dirty="0"/>
          </a:p>
        </p:txBody>
      </p:sp>
      <p:sp>
        <p:nvSpPr>
          <p:cNvPr id="8" name="Text 6"/>
          <p:cNvSpPr/>
          <p:nvPr/>
        </p:nvSpPr>
        <p:spPr>
          <a:xfrm>
            <a:off x="548640" y="3749040"/>
            <a:ext cx="6583680" cy="256032"/>
          </a:xfrm>
          <a:prstGeom prst="rect">
            <a:avLst/>
          </a:prstGeom>
          <a:noFill/>
          <a:ln/>
        </p:spPr>
        <p:txBody>
          <a:bodyPr wrap="square" rtlCol="0" anchor="ctr"/>
          <a:lstStyle/>
          <a:p>
            <a:pPr marL="0" indent="0" algn="l">
              <a:buNone/>
            </a:pPr>
            <a:r>
              <a:rPr lang="en-US" sz="1100" dirty="0">
                <a:solidFill>
                  <a:srgbClr val="7AA8C8"/>
                </a:solidFill>
                <a:latin typeface="Calibri" pitchFamily="34" charset="0"/>
                <a:ea typeface="Calibri" pitchFamily="34" charset="-122"/>
                <a:cs typeface="Calibri" pitchFamily="34" charset="-120"/>
              </a:rPr>
              <a:t>Council of Europe — Education Department</a:t>
            </a:r>
            <a:endParaRPr lang="en-US" sz="1100" dirty="0"/>
          </a:p>
        </p:txBody>
      </p:sp>
      <p:pic>
        <p:nvPicPr>
          <p:cNvPr id="12" name="Graphic 11">
            <a:extLst>
              <a:ext uri="{FF2B5EF4-FFF2-40B4-BE49-F238E27FC236}">
                <a16:creationId xmlns:a16="http://schemas.microsoft.com/office/drawing/2014/main" id="{E7D62645-B8E1-935A-EF9F-7541220D783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29500" y="454229"/>
            <a:ext cx="990600" cy="762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AFD"/>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V · QUALITY FRAMEWORK</a:t>
            </a:r>
            <a:endParaRPr lang="en-US" sz="750" dirty="0"/>
          </a:p>
        </p:txBody>
      </p:sp>
      <p:sp>
        <p:nvSpPr>
          <p:cNvPr id="4" name="Text 2"/>
          <p:cNvSpPr/>
          <p:nvPr/>
        </p:nvSpPr>
        <p:spPr>
          <a:xfrm>
            <a:off x="502920" y="566928"/>
            <a:ext cx="8138160" cy="621792"/>
          </a:xfrm>
          <a:prstGeom prst="rect">
            <a:avLst/>
          </a:prstGeom>
          <a:noFill/>
          <a:ln/>
        </p:spPr>
        <p:txBody>
          <a:bodyPr wrap="square" rtlCol="0" anchor="t"/>
          <a:lstStyle/>
          <a:p>
            <a:pPr marL="0" indent="0" algn="l">
              <a:buNone/>
            </a:pPr>
            <a:r>
              <a:rPr lang="en-US" sz="3200" b="1" dirty="0">
                <a:solidFill>
                  <a:srgbClr val="1A3A5C"/>
                </a:solidFill>
                <a:latin typeface="Georgia" pitchFamily="34" charset="0"/>
                <a:ea typeface="Georgia" pitchFamily="34" charset="-122"/>
                <a:cs typeface="Georgia" pitchFamily="34" charset="-120"/>
              </a:rPr>
              <a:t>The courage to improve</a:t>
            </a:r>
            <a:endParaRPr lang="en-US" sz="3200" dirty="0"/>
          </a:p>
        </p:txBody>
      </p:sp>
      <p:sp>
        <p:nvSpPr>
          <p:cNvPr id="5" name="Text 3"/>
          <p:cNvSpPr/>
          <p:nvPr/>
        </p:nvSpPr>
        <p:spPr>
          <a:xfrm>
            <a:off x="548640" y="983319"/>
            <a:ext cx="8138160" cy="347472"/>
          </a:xfrm>
          <a:prstGeom prst="rect">
            <a:avLst/>
          </a:prstGeom>
          <a:noFill/>
          <a:ln/>
        </p:spPr>
        <p:txBody>
          <a:bodyPr wrap="square" rtlCol="0" anchor="ctr"/>
          <a:lstStyle/>
          <a:p>
            <a:pPr marL="0" indent="0" algn="l">
              <a:buNone/>
            </a:pPr>
            <a:r>
              <a:rPr lang="en-US" sz="1400" i="1" dirty="0">
                <a:solidFill>
                  <a:srgbClr val="2E6DA4"/>
                </a:solidFill>
                <a:latin typeface="Calibri" pitchFamily="34" charset="0"/>
                <a:ea typeface="Calibri" pitchFamily="34" charset="-122"/>
                <a:cs typeface="Calibri" pitchFamily="34" charset="-120"/>
              </a:rPr>
              <a:t>A self-evaluation tool — not a ranking mechanism.</a:t>
            </a:r>
            <a:endParaRPr lang="en-US" sz="1400" dirty="0"/>
          </a:p>
        </p:txBody>
      </p:sp>
      <p:sp>
        <p:nvSpPr>
          <p:cNvPr id="6" name="Shape 4"/>
          <p:cNvSpPr/>
          <p:nvPr/>
        </p:nvSpPr>
        <p:spPr>
          <a:xfrm>
            <a:off x="502920" y="1353312"/>
            <a:ext cx="8138160" cy="16459"/>
          </a:xfrm>
          <a:prstGeom prst="rect">
            <a:avLst/>
          </a:prstGeom>
          <a:solidFill>
            <a:srgbClr val="C8DBF0"/>
          </a:solidFill>
          <a:ln w="12700">
            <a:solidFill>
              <a:srgbClr val="C8DBF0"/>
            </a:solidFill>
            <a:prstDash val="solid"/>
          </a:ln>
        </p:spPr>
        <p:txBody>
          <a:bodyPr/>
          <a:lstStyle/>
          <a:p>
            <a:endParaRPr lang="fr-FR"/>
          </a:p>
        </p:txBody>
      </p:sp>
      <p:sp>
        <p:nvSpPr>
          <p:cNvPr id="7" name="Text 5"/>
          <p:cNvSpPr/>
          <p:nvPr/>
        </p:nvSpPr>
        <p:spPr>
          <a:xfrm>
            <a:off x="502920" y="1481328"/>
            <a:ext cx="8229600" cy="320040"/>
          </a:xfrm>
          <a:prstGeom prst="rect">
            <a:avLst/>
          </a:prstGeom>
          <a:noFill/>
          <a:ln/>
        </p:spPr>
        <p:txBody>
          <a:bodyPr wrap="square" rtlCol="0" anchor="ctr"/>
          <a:lstStyle/>
          <a:p>
            <a:pPr marL="0" indent="0">
              <a:buNone/>
            </a:pPr>
            <a:r>
              <a:rPr lang="en-US" sz="1200" b="1" dirty="0">
                <a:solidFill>
                  <a:srgbClr val="6B7E91"/>
                </a:solidFill>
                <a:latin typeface="Calibri" pitchFamily="34" charset="0"/>
                <a:ea typeface="Calibri" pitchFamily="34" charset="-122"/>
                <a:cs typeface="Calibri" pitchFamily="34" charset="-120"/>
              </a:rPr>
              <a:t>Five interconnected areas of quality EDC:</a:t>
            </a:r>
            <a:endParaRPr lang="en-US" sz="1200" dirty="0"/>
          </a:p>
        </p:txBody>
      </p:sp>
      <p:sp>
        <p:nvSpPr>
          <p:cNvPr id="8" name="Shape 6"/>
          <p:cNvSpPr/>
          <p:nvPr/>
        </p:nvSpPr>
        <p:spPr>
          <a:xfrm>
            <a:off x="502920" y="1947672"/>
            <a:ext cx="347472" cy="347472"/>
          </a:xfrm>
          <a:prstGeom prst="ellipse">
            <a:avLst/>
          </a:prstGeom>
          <a:solidFill>
            <a:srgbClr val="2E6DA4"/>
          </a:solidFill>
          <a:ln w="12700">
            <a:solidFill>
              <a:srgbClr val="2E6DA4"/>
            </a:solidFill>
            <a:prstDash val="solid"/>
          </a:ln>
        </p:spPr>
        <p:txBody>
          <a:bodyPr/>
          <a:lstStyle/>
          <a:p>
            <a:endParaRPr lang="fr-FR"/>
          </a:p>
        </p:txBody>
      </p:sp>
      <p:sp>
        <p:nvSpPr>
          <p:cNvPr id="9" name="Text 7"/>
          <p:cNvSpPr/>
          <p:nvPr/>
        </p:nvSpPr>
        <p:spPr>
          <a:xfrm>
            <a:off x="502920" y="1947672"/>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1</a:t>
            </a:r>
            <a:endParaRPr lang="en-US" sz="1300" dirty="0"/>
          </a:p>
        </p:txBody>
      </p:sp>
      <p:sp>
        <p:nvSpPr>
          <p:cNvPr id="10" name="Text 8"/>
          <p:cNvSpPr/>
          <p:nvPr/>
        </p:nvSpPr>
        <p:spPr>
          <a:xfrm>
            <a:off x="960120" y="1920240"/>
            <a:ext cx="7772400" cy="402336"/>
          </a:xfrm>
          <a:prstGeom prst="rect">
            <a:avLst/>
          </a:prstGeom>
          <a:noFill/>
          <a:ln/>
        </p:spPr>
        <p:txBody>
          <a:bodyPr wrap="square" rtlCol="0" anchor="ctr"/>
          <a:lstStyle/>
          <a:p>
            <a:pPr marL="0" indent="0" algn="l">
              <a:buNone/>
            </a:pPr>
            <a:r>
              <a:rPr lang="en-US" sz="1250" dirty="0">
                <a:solidFill>
                  <a:srgbClr val="1A2A3A"/>
                </a:solidFill>
                <a:latin typeface="Calibri" pitchFamily="34" charset="0"/>
                <a:ea typeface="Calibri" pitchFamily="34" charset="-122"/>
                <a:cs typeface="Calibri" pitchFamily="34" charset="-120"/>
              </a:rPr>
              <a:t>Integration of competences for democratic culture— Into policies, legislation, curricula and classroom practices.</a:t>
            </a:r>
            <a:endParaRPr lang="en-US" sz="1250" dirty="0"/>
          </a:p>
        </p:txBody>
      </p:sp>
      <p:sp>
        <p:nvSpPr>
          <p:cNvPr id="11" name="Shape 9"/>
          <p:cNvSpPr/>
          <p:nvPr/>
        </p:nvSpPr>
        <p:spPr>
          <a:xfrm>
            <a:off x="502920" y="2523744"/>
            <a:ext cx="347472" cy="347472"/>
          </a:xfrm>
          <a:prstGeom prst="ellipse">
            <a:avLst/>
          </a:prstGeom>
          <a:solidFill>
            <a:srgbClr val="2E6DA4"/>
          </a:solidFill>
          <a:ln w="12700">
            <a:solidFill>
              <a:srgbClr val="2E6DA4"/>
            </a:solidFill>
            <a:prstDash val="solid"/>
          </a:ln>
        </p:spPr>
        <p:txBody>
          <a:bodyPr/>
          <a:lstStyle/>
          <a:p>
            <a:endParaRPr lang="fr-FR"/>
          </a:p>
        </p:txBody>
      </p:sp>
      <p:sp>
        <p:nvSpPr>
          <p:cNvPr id="12" name="Text 10"/>
          <p:cNvSpPr/>
          <p:nvPr/>
        </p:nvSpPr>
        <p:spPr>
          <a:xfrm>
            <a:off x="502920" y="2523744"/>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2</a:t>
            </a:r>
            <a:endParaRPr lang="en-US" sz="1300" dirty="0"/>
          </a:p>
        </p:txBody>
      </p:sp>
      <p:sp>
        <p:nvSpPr>
          <p:cNvPr id="13" name="Text 11"/>
          <p:cNvSpPr/>
          <p:nvPr/>
        </p:nvSpPr>
        <p:spPr>
          <a:xfrm>
            <a:off x="960120" y="2496312"/>
            <a:ext cx="7772400" cy="402336"/>
          </a:xfrm>
          <a:prstGeom prst="rect">
            <a:avLst/>
          </a:prstGeom>
          <a:noFill/>
          <a:ln/>
        </p:spPr>
        <p:txBody>
          <a:bodyPr wrap="square" rtlCol="0" anchor="ctr"/>
          <a:lstStyle/>
          <a:p>
            <a:pPr marL="0" indent="0" algn="l">
              <a:buNone/>
            </a:pPr>
            <a:r>
              <a:rPr lang="en-US" sz="1250" dirty="0">
                <a:solidFill>
                  <a:srgbClr val="1A2A3A"/>
                </a:solidFill>
                <a:latin typeface="Calibri" pitchFamily="34" charset="0"/>
                <a:ea typeface="Calibri" pitchFamily="34" charset="-122"/>
                <a:cs typeface="Calibri" pitchFamily="34" charset="-120"/>
              </a:rPr>
              <a:t>Teaching, learning and assessment — Aligned with RFCDC competences and congruent with democratic values.</a:t>
            </a:r>
            <a:endParaRPr lang="en-US" sz="1250" dirty="0"/>
          </a:p>
        </p:txBody>
      </p:sp>
      <p:sp>
        <p:nvSpPr>
          <p:cNvPr id="14" name="Shape 12"/>
          <p:cNvSpPr/>
          <p:nvPr/>
        </p:nvSpPr>
        <p:spPr>
          <a:xfrm>
            <a:off x="502920" y="3099816"/>
            <a:ext cx="347472" cy="347472"/>
          </a:xfrm>
          <a:prstGeom prst="ellipse">
            <a:avLst/>
          </a:prstGeom>
          <a:solidFill>
            <a:srgbClr val="2E6DA4"/>
          </a:solidFill>
          <a:ln w="12700">
            <a:solidFill>
              <a:srgbClr val="2E6DA4"/>
            </a:solidFill>
            <a:prstDash val="solid"/>
          </a:ln>
        </p:spPr>
        <p:txBody>
          <a:bodyPr/>
          <a:lstStyle/>
          <a:p>
            <a:endParaRPr lang="fr-FR"/>
          </a:p>
        </p:txBody>
      </p:sp>
      <p:sp>
        <p:nvSpPr>
          <p:cNvPr id="15" name="Text 13"/>
          <p:cNvSpPr/>
          <p:nvPr/>
        </p:nvSpPr>
        <p:spPr>
          <a:xfrm>
            <a:off x="502920" y="3099816"/>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3</a:t>
            </a:r>
            <a:endParaRPr lang="en-US" sz="1300" dirty="0"/>
          </a:p>
        </p:txBody>
      </p:sp>
      <p:sp>
        <p:nvSpPr>
          <p:cNvPr id="16" name="Text 14"/>
          <p:cNvSpPr/>
          <p:nvPr/>
        </p:nvSpPr>
        <p:spPr>
          <a:xfrm>
            <a:off x="960120" y="3072384"/>
            <a:ext cx="7772400" cy="402336"/>
          </a:xfrm>
          <a:prstGeom prst="rect">
            <a:avLst/>
          </a:prstGeom>
          <a:noFill/>
          <a:ln/>
        </p:spPr>
        <p:txBody>
          <a:bodyPr wrap="square" rtlCol="0" anchor="ctr"/>
          <a:lstStyle/>
          <a:p>
            <a:pPr marL="0" indent="0" algn="l">
              <a:buNone/>
            </a:pPr>
            <a:r>
              <a:rPr lang="en-US" sz="1250" dirty="0">
                <a:solidFill>
                  <a:srgbClr val="1A2A3A"/>
                </a:solidFill>
                <a:latin typeface="Calibri" pitchFamily="34" charset="0"/>
                <a:ea typeface="Calibri" pitchFamily="34" charset="-122"/>
                <a:cs typeface="Calibri" pitchFamily="34" charset="-120"/>
              </a:rPr>
              <a:t>Democratic governance &amp; culture — Institutions that model what they teach.</a:t>
            </a:r>
            <a:endParaRPr lang="en-US" sz="1250" dirty="0"/>
          </a:p>
        </p:txBody>
      </p:sp>
      <p:sp>
        <p:nvSpPr>
          <p:cNvPr id="17" name="Shape 15"/>
          <p:cNvSpPr/>
          <p:nvPr/>
        </p:nvSpPr>
        <p:spPr>
          <a:xfrm>
            <a:off x="502920" y="3675888"/>
            <a:ext cx="347472" cy="347472"/>
          </a:xfrm>
          <a:prstGeom prst="ellipse">
            <a:avLst/>
          </a:prstGeom>
          <a:solidFill>
            <a:srgbClr val="2E6DA4"/>
          </a:solidFill>
          <a:ln w="12700">
            <a:solidFill>
              <a:srgbClr val="2E6DA4"/>
            </a:solidFill>
            <a:prstDash val="solid"/>
          </a:ln>
        </p:spPr>
        <p:txBody>
          <a:bodyPr/>
          <a:lstStyle/>
          <a:p>
            <a:endParaRPr lang="fr-FR"/>
          </a:p>
        </p:txBody>
      </p:sp>
      <p:sp>
        <p:nvSpPr>
          <p:cNvPr id="18" name="Text 16"/>
          <p:cNvSpPr/>
          <p:nvPr/>
        </p:nvSpPr>
        <p:spPr>
          <a:xfrm>
            <a:off x="502920" y="3675888"/>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4</a:t>
            </a:r>
            <a:endParaRPr lang="en-US" sz="1300" dirty="0"/>
          </a:p>
        </p:txBody>
      </p:sp>
      <p:sp>
        <p:nvSpPr>
          <p:cNvPr id="19" name="Text 17"/>
          <p:cNvSpPr/>
          <p:nvPr/>
        </p:nvSpPr>
        <p:spPr>
          <a:xfrm>
            <a:off x="960120" y="3648456"/>
            <a:ext cx="7772400" cy="402336"/>
          </a:xfrm>
          <a:prstGeom prst="rect">
            <a:avLst/>
          </a:prstGeom>
          <a:noFill/>
          <a:ln/>
        </p:spPr>
        <p:txBody>
          <a:bodyPr wrap="square" rtlCol="0" anchor="ctr"/>
          <a:lstStyle/>
          <a:p>
            <a:pPr marL="0" indent="0" algn="l">
              <a:buNone/>
            </a:pPr>
            <a:r>
              <a:rPr lang="en-US" sz="1250" dirty="0">
                <a:solidFill>
                  <a:srgbClr val="1A2A3A"/>
                </a:solidFill>
                <a:latin typeface="Calibri" pitchFamily="34" charset="0"/>
                <a:ea typeface="Calibri" pitchFamily="34" charset="-122"/>
                <a:cs typeface="Calibri" pitchFamily="34" charset="-120"/>
              </a:rPr>
              <a:t>Teacher education &amp; professional dev. — Sustained CPD, not one-off training events.</a:t>
            </a:r>
            <a:endParaRPr lang="en-US" sz="1250" dirty="0"/>
          </a:p>
        </p:txBody>
      </p:sp>
      <p:sp>
        <p:nvSpPr>
          <p:cNvPr id="20" name="Shape 18"/>
          <p:cNvSpPr/>
          <p:nvPr/>
        </p:nvSpPr>
        <p:spPr>
          <a:xfrm>
            <a:off x="502920" y="4251960"/>
            <a:ext cx="347472" cy="347472"/>
          </a:xfrm>
          <a:prstGeom prst="ellipse">
            <a:avLst/>
          </a:prstGeom>
          <a:solidFill>
            <a:srgbClr val="2E6DA4"/>
          </a:solidFill>
          <a:ln w="12700">
            <a:solidFill>
              <a:srgbClr val="2E6DA4"/>
            </a:solidFill>
            <a:prstDash val="solid"/>
          </a:ln>
        </p:spPr>
        <p:txBody>
          <a:bodyPr/>
          <a:lstStyle/>
          <a:p>
            <a:endParaRPr lang="fr-FR"/>
          </a:p>
        </p:txBody>
      </p:sp>
      <p:sp>
        <p:nvSpPr>
          <p:cNvPr id="21" name="Text 19"/>
          <p:cNvSpPr/>
          <p:nvPr/>
        </p:nvSpPr>
        <p:spPr>
          <a:xfrm>
            <a:off x="502920" y="4251960"/>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5</a:t>
            </a:r>
            <a:endParaRPr lang="en-US" sz="1300" dirty="0"/>
          </a:p>
        </p:txBody>
      </p:sp>
      <p:sp>
        <p:nvSpPr>
          <p:cNvPr id="22" name="Text 20"/>
          <p:cNvSpPr/>
          <p:nvPr/>
        </p:nvSpPr>
        <p:spPr>
          <a:xfrm>
            <a:off x="960120" y="4224528"/>
            <a:ext cx="7772400" cy="402336"/>
          </a:xfrm>
          <a:prstGeom prst="rect">
            <a:avLst/>
          </a:prstGeom>
          <a:noFill/>
          <a:ln/>
        </p:spPr>
        <p:txBody>
          <a:bodyPr wrap="square" rtlCol="0" anchor="ctr"/>
          <a:lstStyle/>
          <a:p>
            <a:pPr marL="0" indent="0" algn="l">
              <a:buNone/>
            </a:pPr>
            <a:r>
              <a:rPr lang="en-US" sz="1250" dirty="0">
                <a:solidFill>
                  <a:srgbClr val="1A2A3A"/>
                </a:solidFill>
                <a:latin typeface="Calibri" pitchFamily="34" charset="0"/>
                <a:ea typeface="Calibri" pitchFamily="34" charset="-122"/>
                <a:cs typeface="Calibri" pitchFamily="34" charset="-120"/>
              </a:rPr>
              <a:t>Co-operation and partnerships — With civil society, communities, and cross-national networks.</a:t>
            </a:r>
            <a:endParaRPr lang="en-US" sz="1250" dirty="0"/>
          </a:p>
        </p:txBody>
      </p:sp>
      <p:sp>
        <p:nvSpPr>
          <p:cNvPr id="23" name="Shape 21"/>
          <p:cNvSpPr/>
          <p:nvPr/>
        </p:nvSpPr>
        <p:spPr>
          <a:xfrm>
            <a:off x="502920" y="4736592"/>
            <a:ext cx="8138160" cy="16459"/>
          </a:xfrm>
          <a:prstGeom prst="rect">
            <a:avLst/>
          </a:prstGeom>
          <a:solidFill>
            <a:srgbClr val="C8DBF0"/>
          </a:solidFill>
          <a:ln w="12700">
            <a:solidFill>
              <a:srgbClr val="C8DBF0"/>
            </a:solidFill>
            <a:prstDash val="solid"/>
          </a:ln>
        </p:spPr>
        <p:txBody>
          <a:bodyPr/>
          <a:lstStyle/>
          <a:p>
            <a:endParaRPr lang="fr-FR"/>
          </a:p>
        </p:txBody>
      </p:sp>
      <p:sp>
        <p:nvSpPr>
          <p:cNvPr id="24" name="Text 22"/>
          <p:cNvSpPr/>
          <p:nvPr/>
        </p:nvSpPr>
        <p:spPr>
          <a:xfrm>
            <a:off x="502920" y="4818888"/>
            <a:ext cx="8229600" cy="256032"/>
          </a:xfrm>
          <a:prstGeom prst="rect">
            <a:avLst/>
          </a:prstGeom>
          <a:noFill/>
          <a:ln/>
        </p:spPr>
        <p:txBody>
          <a:bodyPr wrap="square" rtlCol="0" anchor="ctr"/>
          <a:lstStyle/>
          <a:p>
            <a:pPr marL="0" indent="0">
              <a:buNone/>
            </a:pPr>
            <a:r>
              <a:rPr lang="en-US" sz="1050" dirty="0">
                <a:solidFill>
                  <a:srgbClr val="6B7E91"/>
                </a:solidFill>
                <a:latin typeface="Calibri" pitchFamily="34" charset="0"/>
                <a:ea typeface="Calibri" pitchFamily="34" charset="-122"/>
                <a:cs typeface="Calibri" pitchFamily="34" charset="-120"/>
              </a:rPr>
              <a:t>Support provided: Review reports · Guidance tools · ESCE Dashboard · Peer-learning events</a:t>
            </a:r>
            <a:endParaRPr lang="en-US" sz="1050" dirty="0"/>
          </a:p>
        </p:txBody>
      </p:sp>
      <p:pic>
        <p:nvPicPr>
          <p:cNvPr id="25" name="Graphic 24">
            <a:extLst>
              <a:ext uri="{FF2B5EF4-FFF2-40B4-BE49-F238E27FC236}">
                <a16:creationId xmlns:a16="http://schemas.microsoft.com/office/drawing/2014/main" id="{68C036E3-E29A-800D-CB7F-6FAC90A2137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29500" y="454229"/>
            <a:ext cx="990600" cy="762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VI · RIGHTS &amp; RESPONSIBILITY</a:t>
            </a:r>
            <a:endParaRPr lang="en-US" sz="750" dirty="0"/>
          </a:p>
        </p:txBody>
      </p:sp>
      <p:sp>
        <p:nvSpPr>
          <p:cNvPr id="4" name="Text 2"/>
          <p:cNvSpPr/>
          <p:nvPr/>
        </p:nvSpPr>
        <p:spPr>
          <a:xfrm>
            <a:off x="502920" y="566928"/>
            <a:ext cx="8138160" cy="822960"/>
          </a:xfrm>
          <a:prstGeom prst="rect">
            <a:avLst/>
          </a:prstGeom>
          <a:noFill/>
          <a:ln/>
        </p:spPr>
        <p:txBody>
          <a:bodyPr wrap="square" rtlCol="0" anchor="t"/>
          <a:lstStyle/>
          <a:p>
            <a:pPr marL="0" indent="0" algn="l">
              <a:buNone/>
            </a:pPr>
            <a:r>
              <a:rPr lang="en-US" sz="3200" b="1" dirty="0">
                <a:solidFill>
                  <a:srgbClr val="1A3A5C"/>
                </a:solidFill>
                <a:latin typeface="Georgia" pitchFamily="34" charset="0"/>
                <a:ea typeface="Georgia" pitchFamily="34" charset="-122"/>
                <a:cs typeface="Georgia" pitchFamily="34" charset="-120"/>
              </a:rPr>
              <a:t>Behind every framework,</a:t>
            </a:r>
            <a:endParaRPr lang="en-US" sz="3200" dirty="0"/>
          </a:p>
          <a:p>
            <a:pPr marL="0" indent="0" algn="l">
              <a:buNone/>
            </a:pPr>
            <a:r>
              <a:rPr lang="en-US" sz="3200" b="1" dirty="0">
                <a:solidFill>
                  <a:srgbClr val="1A3A5C"/>
                </a:solidFill>
                <a:latin typeface="Georgia" pitchFamily="34" charset="0"/>
                <a:ea typeface="Georgia" pitchFamily="34" charset="-122"/>
                <a:cs typeface="Georgia" pitchFamily="34" charset="-120"/>
              </a:rPr>
              <a:t>there is a person.</a:t>
            </a:r>
            <a:endParaRPr lang="en-US" sz="3200" dirty="0"/>
          </a:p>
        </p:txBody>
      </p:sp>
      <p:sp>
        <p:nvSpPr>
          <p:cNvPr id="5" name="Shape 3"/>
          <p:cNvSpPr/>
          <p:nvPr/>
        </p:nvSpPr>
        <p:spPr>
          <a:xfrm>
            <a:off x="502920" y="1499616"/>
            <a:ext cx="8138160" cy="16459"/>
          </a:xfrm>
          <a:prstGeom prst="rect">
            <a:avLst/>
          </a:prstGeom>
          <a:solidFill>
            <a:srgbClr val="C8DBF0"/>
          </a:solidFill>
          <a:ln w="12700">
            <a:solidFill>
              <a:srgbClr val="C8DBF0"/>
            </a:solidFill>
            <a:prstDash val="solid"/>
          </a:ln>
        </p:spPr>
        <p:txBody>
          <a:bodyPr/>
          <a:lstStyle/>
          <a:p>
            <a:endParaRPr lang="fr-FR"/>
          </a:p>
        </p:txBody>
      </p:sp>
      <p:sp>
        <p:nvSpPr>
          <p:cNvPr id="6" name="Text 4"/>
          <p:cNvSpPr/>
          <p:nvPr/>
        </p:nvSpPr>
        <p:spPr>
          <a:xfrm>
            <a:off x="502920" y="1645920"/>
            <a:ext cx="4114800" cy="1600200"/>
          </a:xfrm>
          <a:prstGeom prst="rect">
            <a:avLst/>
          </a:prstGeom>
          <a:noFill/>
          <a:ln/>
        </p:spPr>
        <p:txBody>
          <a:bodyPr wrap="square" rtlCol="0" anchor="ctr"/>
          <a:lstStyle/>
          <a:p>
            <a:pPr marL="0" indent="0">
              <a:buNone/>
            </a:pPr>
            <a:r>
              <a:rPr lang="en-US" sz="1300" dirty="0">
                <a:solidFill>
                  <a:srgbClr val="1A2A3A"/>
                </a:solidFill>
                <a:latin typeface="Calibri" pitchFamily="34" charset="0"/>
                <a:ea typeface="Calibri" pitchFamily="34" charset="-122"/>
                <a:cs typeface="Calibri" pitchFamily="34" charset="-120"/>
              </a:rPr>
              <a:t>A child in a classroom. A young person trying to understand a world that moves faster than they can follow. An adult who never had access to quality citizenship education and is trying to participate in a democracy they do not feel equipped for.</a:t>
            </a:r>
            <a:endParaRPr lang="en-US" sz="1300" dirty="0"/>
          </a:p>
        </p:txBody>
      </p:sp>
      <p:sp>
        <p:nvSpPr>
          <p:cNvPr id="7" name="Shape 5"/>
          <p:cNvSpPr/>
          <p:nvPr/>
        </p:nvSpPr>
        <p:spPr>
          <a:xfrm>
            <a:off x="4846320" y="1645920"/>
            <a:ext cx="3977640" cy="960120"/>
          </a:xfrm>
          <a:prstGeom prst="rect">
            <a:avLst/>
          </a:prstGeom>
          <a:solidFill>
            <a:srgbClr val="1A3A5C"/>
          </a:solidFill>
          <a:ln w="12700">
            <a:solidFill>
              <a:srgbClr val="1A3A5C"/>
            </a:solidFill>
            <a:prstDash val="solid"/>
          </a:ln>
        </p:spPr>
        <p:txBody>
          <a:bodyPr/>
          <a:lstStyle/>
          <a:p>
            <a:endParaRPr lang="fr-FR"/>
          </a:p>
        </p:txBody>
      </p:sp>
      <p:sp>
        <p:nvSpPr>
          <p:cNvPr id="8" name="Text 6"/>
          <p:cNvSpPr/>
          <p:nvPr/>
        </p:nvSpPr>
        <p:spPr>
          <a:xfrm>
            <a:off x="4956048" y="1691640"/>
            <a:ext cx="3767328" cy="868680"/>
          </a:xfrm>
          <a:prstGeom prst="rect">
            <a:avLst/>
          </a:prstGeom>
          <a:noFill/>
          <a:ln/>
        </p:spPr>
        <p:txBody>
          <a:bodyPr wrap="square"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Every one has a right to EDC education.</a:t>
            </a:r>
            <a:endParaRPr lang="en-US" sz="1600" dirty="0"/>
          </a:p>
        </p:txBody>
      </p:sp>
      <p:sp>
        <p:nvSpPr>
          <p:cNvPr id="9" name="Text 7"/>
          <p:cNvSpPr/>
          <p:nvPr/>
        </p:nvSpPr>
        <p:spPr>
          <a:xfrm>
            <a:off x="4846320" y="2679192"/>
            <a:ext cx="3977640" cy="502920"/>
          </a:xfrm>
          <a:prstGeom prst="rect">
            <a:avLst/>
          </a:prstGeom>
          <a:noFill/>
          <a:ln/>
        </p:spPr>
        <p:txBody>
          <a:bodyPr wrap="square" rtlCol="0" anchor="ctr"/>
          <a:lstStyle/>
          <a:p>
            <a:pPr marL="0" indent="0" algn="ctr">
              <a:buNone/>
            </a:pPr>
            <a:r>
              <a:rPr lang="en-US" sz="1200" i="1" dirty="0">
                <a:solidFill>
                  <a:srgbClr val="2E6DA4"/>
                </a:solidFill>
                <a:latin typeface="Calibri" pitchFamily="34" charset="0"/>
                <a:ea typeface="Calibri" pitchFamily="34" charset="-122"/>
                <a:cs typeface="Calibri" pitchFamily="34" charset="-120"/>
              </a:rPr>
              <a:t>Universal. Lifelong. Irrespective of age, sex or gender, status, or citizenship.</a:t>
            </a:r>
            <a:endParaRPr lang="en-US" sz="1200" dirty="0"/>
          </a:p>
        </p:txBody>
      </p:sp>
      <p:sp>
        <p:nvSpPr>
          <p:cNvPr id="10" name="Shape 8"/>
          <p:cNvSpPr/>
          <p:nvPr/>
        </p:nvSpPr>
        <p:spPr>
          <a:xfrm>
            <a:off x="502920" y="3291840"/>
            <a:ext cx="8138160" cy="16459"/>
          </a:xfrm>
          <a:prstGeom prst="rect">
            <a:avLst/>
          </a:prstGeom>
          <a:solidFill>
            <a:srgbClr val="C8DBF0"/>
          </a:solidFill>
          <a:ln w="12700">
            <a:solidFill>
              <a:srgbClr val="C8DBF0"/>
            </a:solidFill>
            <a:prstDash val="solid"/>
          </a:ln>
        </p:spPr>
        <p:txBody>
          <a:bodyPr/>
          <a:lstStyle/>
          <a:p>
            <a:endParaRPr lang="fr-FR"/>
          </a:p>
        </p:txBody>
      </p:sp>
      <p:sp>
        <p:nvSpPr>
          <p:cNvPr id="11" name="Text 9"/>
          <p:cNvSpPr/>
          <p:nvPr/>
        </p:nvSpPr>
        <p:spPr>
          <a:xfrm>
            <a:off x="502920" y="3410712"/>
            <a:ext cx="8229600" cy="320040"/>
          </a:xfrm>
          <a:prstGeom prst="rect">
            <a:avLst/>
          </a:prstGeom>
          <a:noFill/>
          <a:ln/>
        </p:spPr>
        <p:txBody>
          <a:bodyPr wrap="square" rtlCol="0" anchor="ctr"/>
          <a:lstStyle/>
          <a:p>
            <a:pPr marL="0" indent="0">
              <a:buNone/>
            </a:pPr>
            <a:r>
              <a:rPr lang="en-US" sz="1300" b="1" dirty="0">
                <a:solidFill>
                  <a:srgbClr val="1A3A5C"/>
                </a:solidFill>
                <a:latin typeface="Calibri" pitchFamily="34" charset="0"/>
                <a:ea typeface="Calibri" pitchFamily="34" charset="-122"/>
                <a:cs typeface="Calibri" pitchFamily="34" charset="-120"/>
              </a:rPr>
              <a:t>That right creates a responsibility:</a:t>
            </a:r>
            <a:endParaRPr lang="en-US" sz="1300" dirty="0"/>
          </a:p>
        </p:txBody>
      </p:sp>
      <p:sp>
        <p:nvSpPr>
          <p:cNvPr id="12" name="Shape 10"/>
          <p:cNvSpPr/>
          <p:nvPr/>
        </p:nvSpPr>
        <p:spPr>
          <a:xfrm>
            <a:off x="502920" y="3822192"/>
            <a:ext cx="201168" cy="201168"/>
          </a:xfrm>
          <a:prstGeom prst="ellipse">
            <a:avLst/>
          </a:prstGeom>
          <a:solidFill>
            <a:srgbClr val="E8914A"/>
          </a:solidFill>
          <a:ln w="12700">
            <a:solidFill>
              <a:srgbClr val="E8914A"/>
            </a:solidFill>
            <a:prstDash val="solid"/>
          </a:ln>
        </p:spPr>
        <p:txBody>
          <a:bodyPr/>
          <a:lstStyle/>
          <a:p>
            <a:endParaRPr lang="fr-FR"/>
          </a:p>
        </p:txBody>
      </p:sp>
      <p:sp>
        <p:nvSpPr>
          <p:cNvPr id="13" name="Text 11"/>
          <p:cNvSpPr/>
          <p:nvPr/>
        </p:nvSpPr>
        <p:spPr>
          <a:xfrm>
            <a:off x="804672" y="3794760"/>
            <a:ext cx="8019288" cy="292608"/>
          </a:xfrm>
          <a:prstGeom prst="rect">
            <a:avLst/>
          </a:prstGeom>
          <a:noFill/>
          <a:ln/>
        </p:spPr>
        <p:txBody>
          <a:bodyPr wrap="square" rtlCol="0" anchor="ctr"/>
          <a:lstStyle/>
          <a:p>
            <a:pPr marL="0" indent="0">
              <a:buNone/>
            </a:pPr>
            <a:r>
              <a:rPr lang="en-US" sz="1150" dirty="0">
                <a:solidFill>
                  <a:srgbClr val="1A2A3A"/>
                </a:solidFill>
                <a:latin typeface="Calibri" pitchFamily="34" charset="0"/>
                <a:ea typeface="Calibri" pitchFamily="34" charset="-122"/>
                <a:cs typeface="Calibri" pitchFamily="34" charset="-120"/>
              </a:rPr>
              <a:t>Defend institutions as safe, informed and democratic spaces that do not reproduce inequalities.</a:t>
            </a:r>
            <a:endParaRPr lang="en-US" sz="1150" dirty="0"/>
          </a:p>
        </p:txBody>
      </p:sp>
      <p:sp>
        <p:nvSpPr>
          <p:cNvPr id="14" name="Shape 12"/>
          <p:cNvSpPr/>
          <p:nvPr/>
        </p:nvSpPr>
        <p:spPr>
          <a:xfrm>
            <a:off x="502920" y="4169664"/>
            <a:ext cx="201168" cy="201168"/>
          </a:xfrm>
          <a:prstGeom prst="ellipse">
            <a:avLst/>
          </a:prstGeom>
          <a:solidFill>
            <a:srgbClr val="E8914A"/>
          </a:solidFill>
          <a:ln w="12700">
            <a:solidFill>
              <a:srgbClr val="E8914A"/>
            </a:solidFill>
            <a:prstDash val="solid"/>
          </a:ln>
        </p:spPr>
        <p:txBody>
          <a:bodyPr/>
          <a:lstStyle/>
          <a:p>
            <a:endParaRPr lang="fr-FR"/>
          </a:p>
        </p:txBody>
      </p:sp>
      <p:sp>
        <p:nvSpPr>
          <p:cNvPr id="15" name="Text 13"/>
          <p:cNvSpPr/>
          <p:nvPr/>
        </p:nvSpPr>
        <p:spPr>
          <a:xfrm>
            <a:off x="804672" y="4142232"/>
            <a:ext cx="8019288" cy="292608"/>
          </a:xfrm>
          <a:prstGeom prst="rect">
            <a:avLst/>
          </a:prstGeom>
          <a:noFill/>
          <a:ln/>
        </p:spPr>
        <p:txBody>
          <a:bodyPr wrap="square" rtlCol="0" anchor="ctr"/>
          <a:lstStyle/>
          <a:p>
            <a:pPr marL="0" indent="0">
              <a:buNone/>
            </a:pPr>
            <a:r>
              <a:rPr lang="en-US" sz="1150" dirty="0">
                <a:solidFill>
                  <a:srgbClr val="1A2A3A"/>
                </a:solidFill>
                <a:latin typeface="Calibri" pitchFamily="34" charset="0"/>
                <a:ea typeface="Calibri" pitchFamily="34" charset="-122"/>
                <a:cs typeface="Calibri" pitchFamily="34" charset="-120"/>
              </a:rPr>
              <a:t>Protect and support teachers — they are doing this work every day, often under-resourced and under-appreciated.</a:t>
            </a:r>
            <a:endParaRPr lang="en-US" sz="1150" dirty="0"/>
          </a:p>
        </p:txBody>
      </p:sp>
      <p:sp>
        <p:nvSpPr>
          <p:cNvPr id="16" name="Shape 14"/>
          <p:cNvSpPr/>
          <p:nvPr/>
        </p:nvSpPr>
        <p:spPr>
          <a:xfrm>
            <a:off x="502920" y="4517136"/>
            <a:ext cx="201168" cy="201168"/>
          </a:xfrm>
          <a:prstGeom prst="ellipse">
            <a:avLst/>
          </a:prstGeom>
          <a:solidFill>
            <a:srgbClr val="E8914A"/>
          </a:solidFill>
          <a:ln w="12700">
            <a:solidFill>
              <a:srgbClr val="E8914A"/>
            </a:solidFill>
            <a:prstDash val="solid"/>
          </a:ln>
        </p:spPr>
        <p:txBody>
          <a:bodyPr/>
          <a:lstStyle/>
          <a:p>
            <a:endParaRPr lang="fr-FR"/>
          </a:p>
        </p:txBody>
      </p:sp>
      <p:sp>
        <p:nvSpPr>
          <p:cNvPr id="17" name="Text 15"/>
          <p:cNvSpPr/>
          <p:nvPr/>
        </p:nvSpPr>
        <p:spPr>
          <a:xfrm>
            <a:off x="804672" y="4489704"/>
            <a:ext cx="8019288" cy="292608"/>
          </a:xfrm>
          <a:prstGeom prst="rect">
            <a:avLst/>
          </a:prstGeom>
          <a:noFill/>
          <a:ln/>
        </p:spPr>
        <p:txBody>
          <a:bodyPr wrap="square" rtlCol="0" anchor="ctr"/>
          <a:lstStyle/>
          <a:p>
            <a:pPr marL="0" indent="0">
              <a:buNone/>
            </a:pPr>
            <a:r>
              <a:rPr lang="en-US" sz="1150" dirty="0">
                <a:solidFill>
                  <a:srgbClr val="1A2A3A"/>
                </a:solidFill>
                <a:latin typeface="Calibri" pitchFamily="34" charset="0"/>
                <a:ea typeface="Calibri" pitchFamily="34" charset="-122"/>
                <a:cs typeface="Calibri" pitchFamily="34" charset="-120"/>
              </a:rPr>
              <a:t>Ensure proper initial education in competences for democratic culture and sustained professional development thereafter.</a:t>
            </a:r>
            <a:endParaRPr lang="en-US" sz="1150" dirty="0"/>
          </a:p>
        </p:txBody>
      </p:sp>
      <p:pic>
        <p:nvPicPr>
          <p:cNvPr id="18" name="Graphic 17">
            <a:extLst>
              <a:ext uri="{FF2B5EF4-FFF2-40B4-BE49-F238E27FC236}">
                <a16:creationId xmlns:a16="http://schemas.microsoft.com/office/drawing/2014/main" id="{2491DDE9-7936-7A9B-554D-4C7757F222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29500" y="454229"/>
            <a:ext cx="990600" cy="762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AFD"/>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VI · TEACHER SUPPORT</a:t>
            </a:r>
            <a:endParaRPr lang="en-US" sz="750" dirty="0"/>
          </a:p>
        </p:txBody>
      </p:sp>
      <p:sp>
        <p:nvSpPr>
          <p:cNvPr id="4" name="Text 2"/>
          <p:cNvSpPr/>
          <p:nvPr/>
        </p:nvSpPr>
        <p:spPr>
          <a:xfrm>
            <a:off x="502920" y="566928"/>
            <a:ext cx="8138160" cy="658368"/>
          </a:xfrm>
          <a:prstGeom prst="rect">
            <a:avLst/>
          </a:prstGeom>
          <a:noFill/>
          <a:ln/>
        </p:spPr>
        <p:txBody>
          <a:bodyPr wrap="square" rtlCol="0" anchor="t"/>
          <a:lstStyle/>
          <a:p>
            <a:pPr marL="0" indent="0" algn="l">
              <a:buNone/>
            </a:pPr>
            <a:r>
              <a:rPr lang="en-US" sz="2800" b="1" dirty="0">
                <a:solidFill>
                  <a:srgbClr val="1A3A5C"/>
                </a:solidFill>
                <a:latin typeface="Georgia" pitchFamily="34" charset="0"/>
                <a:ea typeface="Georgia" pitchFamily="34" charset="-122"/>
                <a:cs typeface="Georgia" pitchFamily="34" charset="-120"/>
              </a:rPr>
              <a:t>Teachers make the right a lived reality.</a:t>
            </a:r>
            <a:endParaRPr lang="en-US" sz="2800" dirty="0"/>
          </a:p>
        </p:txBody>
      </p:sp>
      <p:sp>
        <p:nvSpPr>
          <p:cNvPr id="5" name="Shape 3"/>
          <p:cNvSpPr/>
          <p:nvPr/>
        </p:nvSpPr>
        <p:spPr>
          <a:xfrm>
            <a:off x="502920" y="1298448"/>
            <a:ext cx="8138160" cy="16459"/>
          </a:xfrm>
          <a:prstGeom prst="rect">
            <a:avLst/>
          </a:prstGeom>
          <a:solidFill>
            <a:srgbClr val="C8DBF0"/>
          </a:solidFill>
          <a:ln w="12700">
            <a:solidFill>
              <a:srgbClr val="C8DBF0"/>
            </a:solidFill>
            <a:prstDash val="solid"/>
          </a:ln>
        </p:spPr>
        <p:txBody>
          <a:bodyPr/>
          <a:lstStyle/>
          <a:p>
            <a:endParaRPr lang="fr-FR"/>
          </a:p>
        </p:txBody>
      </p:sp>
      <p:pic>
        <p:nvPicPr>
          <p:cNvPr id="6" name="Image 0" descr="preencoded.png"/>
          <p:cNvPicPr>
            <a:picLocks noChangeAspect="1"/>
          </p:cNvPicPr>
          <p:nvPr/>
        </p:nvPicPr>
        <p:blipFill>
          <a:blip r:embed="rId3"/>
          <a:stretch>
            <a:fillRect/>
          </a:stretch>
        </p:blipFill>
        <p:spPr>
          <a:xfrm>
            <a:off x="502920" y="1481328"/>
            <a:ext cx="685800" cy="685800"/>
          </a:xfrm>
          <a:prstGeom prst="rect">
            <a:avLst/>
          </a:prstGeom>
        </p:spPr>
      </p:pic>
      <p:sp>
        <p:nvSpPr>
          <p:cNvPr id="7" name="Text 4"/>
          <p:cNvSpPr/>
          <p:nvPr/>
        </p:nvSpPr>
        <p:spPr>
          <a:xfrm>
            <a:off x="1417320" y="1417320"/>
            <a:ext cx="7406640" cy="868680"/>
          </a:xfrm>
          <a:prstGeom prst="rect">
            <a:avLst/>
          </a:prstGeom>
          <a:noFill/>
          <a:ln/>
        </p:spPr>
        <p:txBody>
          <a:bodyPr wrap="square" rtlCol="0" anchor="ctr"/>
          <a:lstStyle/>
          <a:p>
            <a:pPr marL="0" indent="0">
              <a:buNone/>
            </a:pPr>
            <a:r>
              <a:rPr lang="en-US" sz="1400" dirty="0">
                <a:solidFill>
                  <a:srgbClr val="1A2A3A"/>
                </a:solidFill>
                <a:latin typeface="Calibri" pitchFamily="34" charset="0"/>
                <a:ea typeface="Calibri" pitchFamily="34" charset="-122"/>
                <a:cs typeface="Calibri" pitchFamily="34" charset="-120"/>
              </a:rPr>
              <a:t>Teachers are doing this work every day, often in circumstances that are under-resourced, under-appreciated, and in some countries genuinely under threat.</a:t>
            </a:r>
            <a:endParaRPr lang="en-US" sz="1400" dirty="0"/>
          </a:p>
        </p:txBody>
      </p:sp>
      <p:sp>
        <p:nvSpPr>
          <p:cNvPr id="8" name="Shape 5"/>
          <p:cNvSpPr/>
          <p:nvPr/>
        </p:nvSpPr>
        <p:spPr>
          <a:xfrm>
            <a:off x="502920" y="2395728"/>
            <a:ext cx="8138160" cy="16459"/>
          </a:xfrm>
          <a:prstGeom prst="rect">
            <a:avLst/>
          </a:prstGeom>
          <a:solidFill>
            <a:srgbClr val="C8DBF0"/>
          </a:solidFill>
          <a:ln w="12700">
            <a:solidFill>
              <a:srgbClr val="C8DBF0"/>
            </a:solidFill>
            <a:prstDash val="solid"/>
          </a:ln>
        </p:spPr>
        <p:txBody>
          <a:bodyPr/>
          <a:lstStyle/>
          <a:p>
            <a:endParaRPr lang="fr-FR"/>
          </a:p>
        </p:txBody>
      </p:sp>
      <p:sp>
        <p:nvSpPr>
          <p:cNvPr id="9" name="Text 6"/>
          <p:cNvSpPr/>
          <p:nvPr/>
        </p:nvSpPr>
        <p:spPr>
          <a:xfrm>
            <a:off x="502920" y="2514600"/>
            <a:ext cx="8229600" cy="329184"/>
          </a:xfrm>
          <a:prstGeom prst="rect">
            <a:avLst/>
          </a:prstGeom>
          <a:noFill/>
          <a:ln/>
        </p:spPr>
        <p:txBody>
          <a:bodyPr wrap="square" rtlCol="0" anchor="ctr"/>
          <a:lstStyle/>
          <a:p>
            <a:pPr marL="0" indent="0">
              <a:buNone/>
            </a:pPr>
            <a:r>
              <a:rPr lang="en-US" sz="1200" b="1" dirty="0">
                <a:solidFill>
                  <a:srgbClr val="6B7E91"/>
                </a:solidFill>
                <a:latin typeface="Calibri" pitchFamily="34" charset="0"/>
                <a:ea typeface="Calibri" pitchFamily="34" charset="-122"/>
                <a:cs typeface="Calibri" pitchFamily="34" charset="-120"/>
              </a:rPr>
              <a:t>What the ESCE demands:</a:t>
            </a:r>
            <a:endParaRPr lang="en-US" sz="1200" dirty="0"/>
          </a:p>
        </p:txBody>
      </p:sp>
      <p:sp>
        <p:nvSpPr>
          <p:cNvPr id="10" name="Shape 7"/>
          <p:cNvSpPr/>
          <p:nvPr/>
        </p:nvSpPr>
        <p:spPr>
          <a:xfrm>
            <a:off x="457200" y="2944368"/>
            <a:ext cx="4069080" cy="868680"/>
          </a:xfrm>
          <a:prstGeom prst="rect">
            <a:avLst/>
          </a:prstGeom>
          <a:solidFill>
            <a:srgbClr val="FFFFFF"/>
          </a:solidFill>
          <a:ln/>
          <a:effectLst>
            <a:outerShdw blurRad="101600" dist="25400" dir="8100000" algn="bl" rotWithShape="0">
              <a:srgbClr val="000000">
                <a:alpha val="8000"/>
              </a:srgbClr>
            </a:outerShdw>
          </a:effectLst>
        </p:spPr>
        <p:txBody>
          <a:bodyPr/>
          <a:lstStyle/>
          <a:p>
            <a:endParaRPr lang="fr-FR"/>
          </a:p>
        </p:txBody>
      </p:sp>
      <p:sp>
        <p:nvSpPr>
          <p:cNvPr id="11" name="Shape 8"/>
          <p:cNvSpPr/>
          <p:nvPr/>
        </p:nvSpPr>
        <p:spPr>
          <a:xfrm>
            <a:off x="457200" y="2944368"/>
            <a:ext cx="64008" cy="868680"/>
          </a:xfrm>
          <a:prstGeom prst="rect">
            <a:avLst/>
          </a:prstGeom>
          <a:solidFill>
            <a:srgbClr val="2E6DA4"/>
          </a:solidFill>
          <a:ln w="12700">
            <a:solidFill>
              <a:srgbClr val="2E6DA4"/>
            </a:solidFill>
            <a:prstDash val="solid"/>
          </a:ln>
        </p:spPr>
        <p:txBody>
          <a:bodyPr/>
          <a:lstStyle/>
          <a:p>
            <a:endParaRPr lang="fr-FR"/>
          </a:p>
        </p:txBody>
      </p:sp>
      <p:sp>
        <p:nvSpPr>
          <p:cNvPr id="12" name="Text 9"/>
          <p:cNvSpPr/>
          <p:nvPr/>
        </p:nvSpPr>
        <p:spPr>
          <a:xfrm>
            <a:off x="621792" y="3054096"/>
            <a:ext cx="3813048" cy="274320"/>
          </a:xfrm>
          <a:prstGeom prst="rect">
            <a:avLst/>
          </a:prstGeom>
          <a:noFill/>
          <a:ln/>
        </p:spPr>
        <p:txBody>
          <a:bodyPr wrap="square" lIns="0" tIns="0" rIns="0" bIns="0" rtlCol="0" anchor="ctr"/>
          <a:lstStyle/>
          <a:p>
            <a:pPr marL="0" indent="0">
              <a:buNone/>
            </a:pPr>
            <a:r>
              <a:rPr lang="en-US" sz="1100" b="1" dirty="0">
                <a:solidFill>
                  <a:srgbClr val="2E6DA4"/>
                </a:solidFill>
                <a:latin typeface="Calibri" pitchFamily="34" charset="0"/>
                <a:ea typeface="Calibri" pitchFamily="34" charset="-122"/>
                <a:cs typeface="Calibri" pitchFamily="34" charset="-120"/>
              </a:rPr>
              <a:t>Proper initial education</a:t>
            </a:r>
            <a:endParaRPr lang="en-US" sz="1100" dirty="0"/>
          </a:p>
        </p:txBody>
      </p:sp>
      <p:sp>
        <p:nvSpPr>
          <p:cNvPr id="13" name="Text 10"/>
          <p:cNvSpPr/>
          <p:nvPr/>
        </p:nvSpPr>
        <p:spPr>
          <a:xfrm>
            <a:off x="621792" y="3291840"/>
            <a:ext cx="3813048" cy="429768"/>
          </a:xfrm>
          <a:prstGeom prst="rect">
            <a:avLst/>
          </a:prstGeom>
          <a:noFill/>
          <a:ln/>
        </p:spPr>
        <p:txBody>
          <a:bodyPr wrap="square" lIns="0" tIns="0" rIns="0" bIns="0" rtlCol="0" anchor="t"/>
          <a:lstStyle/>
          <a:p>
            <a:pPr marL="0" indent="0" algn="l">
              <a:buNone/>
            </a:pPr>
            <a:r>
              <a:rPr lang="en-US" sz="1100" dirty="0">
                <a:solidFill>
                  <a:srgbClr val="1A2A3A"/>
                </a:solidFill>
                <a:latin typeface="Calibri" pitchFamily="34" charset="0"/>
                <a:ea typeface="Calibri" pitchFamily="34" charset="-122"/>
                <a:cs typeface="Calibri" pitchFamily="34" charset="-120"/>
              </a:rPr>
              <a:t>competences for democratic </a:t>
            </a:r>
            <a:r>
              <a:rPr lang="en-US" sz="1100" dirty="0" err="1">
                <a:solidFill>
                  <a:srgbClr val="1A2A3A"/>
                </a:solidFill>
                <a:latin typeface="Calibri" pitchFamily="34" charset="0"/>
                <a:ea typeface="Calibri" pitchFamily="34" charset="-122"/>
                <a:cs typeface="Calibri" pitchFamily="34" charset="-120"/>
              </a:rPr>
              <a:t>cultureintegrated</a:t>
            </a:r>
            <a:r>
              <a:rPr lang="en-US" sz="1100" dirty="0">
                <a:solidFill>
                  <a:srgbClr val="1A2A3A"/>
                </a:solidFill>
                <a:latin typeface="Calibri" pitchFamily="34" charset="0"/>
                <a:ea typeface="Calibri" pitchFamily="34" charset="-122"/>
                <a:cs typeface="Calibri" pitchFamily="34" charset="-120"/>
              </a:rPr>
              <a:t> into ITE curricula — not bolted on.</a:t>
            </a:r>
            <a:endParaRPr lang="en-US" sz="1100" dirty="0"/>
          </a:p>
        </p:txBody>
      </p:sp>
      <p:sp>
        <p:nvSpPr>
          <p:cNvPr id="14" name="Shape 11"/>
          <p:cNvSpPr/>
          <p:nvPr/>
        </p:nvSpPr>
        <p:spPr>
          <a:xfrm>
            <a:off x="4709160" y="2944368"/>
            <a:ext cx="4069080" cy="868680"/>
          </a:xfrm>
          <a:prstGeom prst="rect">
            <a:avLst/>
          </a:prstGeom>
          <a:solidFill>
            <a:srgbClr val="FFFFFF"/>
          </a:solidFill>
          <a:ln/>
          <a:effectLst>
            <a:outerShdw blurRad="101600" dist="25400" dir="8100000" algn="bl" rotWithShape="0">
              <a:srgbClr val="000000">
                <a:alpha val="8000"/>
              </a:srgbClr>
            </a:outerShdw>
          </a:effectLst>
        </p:spPr>
        <p:txBody>
          <a:bodyPr/>
          <a:lstStyle/>
          <a:p>
            <a:endParaRPr lang="fr-FR"/>
          </a:p>
        </p:txBody>
      </p:sp>
      <p:sp>
        <p:nvSpPr>
          <p:cNvPr id="15" name="Shape 12"/>
          <p:cNvSpPr/>
          <p:nvPr/>
        </p:nvSpPr>
        <p:spPr>
          <a:xfrm>
            <a:off x="4709160" y="2944368"/>
            <a:ext cx="64008" cy="868680"/>
          </a:xfrm>
          <a:prstGeom prst="rect">
            <a:avLst/>
          </a:prstGeom>
          <a:solidFill>
            <a:srgbClr val="2E6DA4"/>
          </a:solidFill>
          <a:ln w="12700">
            <a:solidFill>
              <a:srgbClr val="2E6DA4"/>
            </a:solidFill>
            <a:prstDash val="solid"/>
          </a:ln>
        </p:spPr>
        <p:txBody>
          <a:bodyPr/>
          <a:lstStyle/>
          <a:p>
            <a:endParaRPr lang="fr-FR"/>
          </a:p>
        </p:txBody>
      </p:sp>
      <p:sp>
        <p:nvSpPr>
          <p:cNvPr id="16" name="Text 13"/>
          <p:cNvSpPr/>
          <p:nvPr/>
        </p:nvSpPr>
        <p:spPr>
          <a:xfrm>
            <a:off x="4873752" y="3054096"/>
            <a:ext cx="3813048" cy="274320"/>
          </a:xfrm>
          <a:prstGeom prst="rect">
            <a:avLst/>
          </a:prstGeom>
          <a:noFill/>
          <a:ln/>
        </p:spPr>
        <p:txBody>
          <a:bodyPr wrap="square" lIns="0" tIns="0" rIns="0" bIns="0" rtlCol="0" anchor="ctr"/>
          <a:lstStyle/>
          <a:p>
            <a:pPr marL="0" indent="0">
              <a:buNone/>
            </a:pPr>
            <a:r>
              <a:rPr lang="en-US" sz="1100" b="1" dirty="0">
                <a:solidFill>
                  <a:srgbClr val="2E6DA4"/>
                </a:solidFill>
                <a:latin typeface="Calibri" pitchFamily="34" charset="0"/>
                <a:ea typeface="Calibri" pitchFamily="34" charset="-122"/>
                <a:cs typeface="Calibri" pitchFamily="34" charset="-120"/>
              </a:rPr>
              <a:t>Sustained CPD</a:t>
            </a:r>
            <a:endParaRPr lang="en-US" sz="1100" dirty="0"/>
          </a:p>
        </p:txBody>
      </p:sp>
      <p:sp>
        <p:nvSpPr>
          <p:cNvPr id="17" name="Text 14"/>
          <p:cNvSpPr/>
          <p:nvPr/>
        </p:nvSpPr>
        <p:spPr>
          <a:xfrm>
            <a:off x="4873752" y="3291840"/>
            <a:ext cx="3813048" cy="429768"/>
          </a:xfrm>
          <a:prstGeom prst="rect">
            <a:avLst/>
          </a:prstGeom>
          <a:noFill/>
          <a:ln/>
        </p:spPr>
        <p:txBody>
          <a:bodyPr wrap="square" lIns="0" tIns="0" rIns="0" bIns="0" rtlCol="0" anchor="t"/>
          <a:lstStyle/>
          <a:p>
            <a:pPr marL="0" indent="0" algn="l">
              <a:buNone/>
            </a:pPr>
            <a:r>
              <a:rPr lang="en-US" sz="1100" dirty="0">
                <a:solidFill>
                  <a:srgbClr val="1A2A3A"/>
                </a:solidFill>
                <a:latin typeface="Calibri" pitchFamily="34" charset="0"/>
                <a:ea typeface="Calibri" pitchFamily="34" charset="-122"/>
                <a:cs typeface="Calibri" pitchFamily="34" charset="-120"/>
              </a:rPr>
              <a:t>Ongoing support and collaboration across sectors — not one-off training events.</a:t>
            </a:r>
            <a:endParaRPr lang="en-US" sz="1100" dirty="0"/>
          </a:p>
        </p:txBody>
      </p:sp>
      <p:sp>
        <p:nvSpPr>
          <p:cNvPr id="18" name="Shape 15"/>
          <p:cNvSpPr/>
          <p:nvPr/>
        </p:nvSpPr>
        <p:spPr>
          <a:xfrm>
            <a:off x="457200" y="3950208"/>
            <a:ext cx="4069080" cy="868680"/>
          </a:xfrm>
          <a:prstGeom prst="rect">
            <a:avLst/>
          </a:prstGeom>
          <a:solidFill>
            <a:srgbClr val="FFFFFF"/>
          </a:solidFill>
          <a:ln/>
          <a:effectLst>
            <a:outerShdw blurRad="101600" dist="25400" dir="8100000" algn="bl" rotWithShape="0">
              <a:srgbClr val="000000">
                <a:alpha val="8000"/>
              </a:srgbClr>
            </a:outerShdw>
          </a:effectLst>
        </p:spPr>
        <p:txBody>
          <a:bodyPr/>
          <a:lstStyle/>
          <a:p>
            <a:endParaRPr lang="fr-FR"/>
          </a:p>
        </p:txBody>
      </p:sp>
      <p:sp>
        <p:nvSpPr>
          <p:cNvPr id="19" name="Shape 16"/>
          <p:cNvSpPr/>
          <p:nvPr/>
        </p:nvSpPr>
        <p:spPr>
          <a:xfrm>
            <a:off x="457200" y="3950208"/>
            <a:ext cx="64008" cy="868680"/>
          </a:xfrm>
          <a:prstGeom prst="rect">
            <a:avLst/>
          </a:prstGeom>
          <a:solidFill>
            <a:srgbClr val="2E6DA4"/>
          </a:solidFill>
          <a:ln w="12700">
            <a:solidFill>
              <a:srgbClr val="2E6DA4"/>
            </a:solidFill>
            <a:prstDash val="solid"/>
          </a:ln>
        </p:spPr>
        <p:txBody>
          <a:bodyPr/>
          <a:lstStyle/>
          <a:p>
            <a:endParaRPr lang="fr-FR"/>
          </a:p>
        </p:txBody>
      </p:sp>
      <p:sp>
        <p:nvSpPr>
          <p:cNvPr id="20" name="Text 17"/>
          <p:cNvSpPr/>
          <p:nvPr/>
        </p:nvSpPr>
        <p:spPr>
          <a:xfrm>
            <a:off x="621792" y="4059936"/>
            <a:ext cx="3813048" cy="274320"/>
          </a:xfrm>
          <a:prstGeom prst="rect">
            <a:avLst/>
          </a:prstGeom>
          <a:noFill/>
          <a:ln/>
        </p:spPr>
        <p:txBody>
          <a:bodyPr wrap="square" lIns="0" tIns="0" rIns="0" bIns="0" rtlCol="0" anchor="ctr"/>
          <a:lstStyle/>
          <a:p>
            <a:pPr marL="0" indent="0">
              <a:buNone/>
            </a:pPr>
            <a:r>
              <a:rPr lang="en-US" sz="1100" b="1" dirty="0">
                <a:solidFill>
                  <a:srgbClr val="2E6DA4"/>
                </a:solidFill>
                <a:latin typeface="Calibri" pitchFamily="34" charset="0"/>
                <a:ea typeface="Calibri" pitchFamily="34" charset="-122"/>
                <a:cs typeface="Calibri" pitchFamily="34" charset="-120"/>
              </a:rPr>
              <a:t>Professional autonomy</a:t>
            </a:r>
            <a:endParaRPr lang="en-US" sz="1100" dirty="0"/>
          </a:p>
        </p:txBody>
      </p:sp>
      <p:sp>
        <p:nvSpPr>
          <p:cNvPr id="21" name="Text 18"/>
          <p:cNvSpPr/>
          <p:nvPr/>
        </p:nvSpPr>
        <p:spPr>
          <a:xfrm>
            <a:off x="621792" y="4297680"/>
            <a:ext cx="3813048" cy="429768"/>
          </a:xfrm>
          <a:prstGeom prst="rect">
            <a:avLst/>
          </a:prstGeom>
          <a:noFill/>
          <a:ln/>
        </p:spPr>
        <p:txBody>
          <a:bodyPr wrap="square" lIns="0" tIns="0" rIns="0" bIns="0" rtlCol="0" anchor="t"/>
          <a:lstStyle/>
          <a:p>
            <a:pPr marL="0" indent="0" algn="l">
              <a:buNone/>
            </a:pPr>
            <a:r>
              <a:rPr lang="en-US" sz="1100" dirty="0">
                <a:solidFill>
                  <a:srgbClr val="1A2A3A"/>
                </a:solidFill>
                <a:latin typeface="Calibri" pitchFamily="34" charset="0"/>
                <a:ea typeface="Calibri" pitchFamily="34" charset="-122"/>
                <a:cs typeface="Calibri" pitchFamily="34" charset="-120"/>
              </a:rPr>
              <a:t>Teachers with freedom, voice and genuine agency in shaping EDC.</a:t>
            </a:r>
            <a:endParaRPr lang="en-US" sz="1100" dirty="0"/>
          </a:p>
        </p:txBody>
      </p:sp>
      <p:sp>
        <p:nvSpPr>
          <p:cNvPr id="22" name="Shape 19"/>
          <p:cNvSpPr/>
          <p:nvPr/>
        </p:nvSpPr>
        <p:spPr>
          <a:xfrm>
            <a:off x="4709160" y="3950208"/>
            <a:ext cx="4069080" cy="868680"/>
          </a:xfrm>
          <a:prstGeom prst="rect">
            <a:avLst/>
          </a:prstGeom>
          <a:solidFill>
            <a:srgbClr val="FFFFFF"/>
          </a:solidFill>
          <a:ln/>
          <a:effectLst>
            <a:outerShdw blurRad="101600" dist="25400" dir="8100000" algn="bl" rotWithShape="0">
              <a:srgbClr val="000000">
                <a:alpha val="8000"/>
              </a:srgbClr>
            </a:outerShdw>
          </a:effectLst>
        </p:spPr>
        <p:txBody>
          <a:bodyPr/>
          <a:lstStyle/>
          <a:p>
            <a:endParaRPr lang="fr-FR"/>
          </a:p>
        </p:txBody>
      </p:sp>
      <p:sp>
        <p:nvSpPr>
          <p:cNvPr id="23" name="Shape 20"/>
          <p:cNvSpPr/>
          <p:nvPr/>
        </p:nvSpPr>
        <p:spPr>
          <a:xfrm>
            <a:off x="4709160" y="3950208"/>
            <a:ext cx="64008" cy="868680"/>
          </a:xfrm>
          <a:prstGeom prst="rect">
            <a:avLst/>
          </a:prstGeom>
          <a:solidFill>
            <a:srgbClr val="2E6DA4"/>
          </a:solidFill>
          <a:ln w="12700">
            <a:solidFill>
              <a:srgbClr val="2E6DA4"/>
            </a:solidFill>
            <a:prstDash val="solid"/>
          </a:ln>
        </p:spPr>
        <p:txBody>
          <a:bodyPr/>
          <a:lstStyle/>
          <a:p>
            <a:endParaRPr lang="fr-FR"/>
          </a:p>
        </p:txBody>
      </p:sp>
      <p:sp>
        <p:nvSpPr>
          <p:cNvPr id="24" name="Text 21"/>
          <p:cNvSpPr/>
          <p:nvPr/>
        </p:nvSpPr>
        <p:spPr>
          <a:xfrm>
            <a:off x="4873752" y="4059936"/>
            <a:ext cx="3813048" cy="274320"/>
          </a:xfrm>
          <a:prstGeom prst="rect">
            <a:avLst/>
          </a:prstGeom>
          <a:noFill/>
          <a:ln/>
        </p:spPr>
        <p:txBody>
          <a:bodyPr wrap="square" lIns="0" tIns="0" rIns="0" bIns="0" rtlCol="0" anchor="ctr"/>
          <a:lstStyle/>
          <a:p>
            <a:pPr marL="0" indent="0">
              <a:buNone/>
            </a:pPr>
            <a:r>
              <a:rPr lang="en-US" sz="1100" b="1" dirty="0">
                <a:solidFill>
                  <a:srgbClr val="2E6DA4"/>
                </a:solidFill>
                <a:latin typeface="Calibri" pitchFamily="34" charset="0"/>
                <a:ea typeface="Calibri" pitchFamily="34" charset="-122"/>
                <a:cs typeface="Calibri" pitchFamily="34" charset="-120"/>
              </a:rPr>
              <a:t>Institutional frameworks</a:t>
            </a:r>
            <a:endParaRPr lang="en-US" sz="1100" dirty="0"/>
          </a:p>
        </p:txBody>
      </p:sp>
      <p:sp>
        <p:nvSpPr>
          <p:cNvPr id="25" name="Text 22"/>
          <p:cNvSpPr/>
          <p:nvPr/>
        </p:nvSpPr>
        <p:spPr>
          <a:xfrm>
            <a:off x="4873752" y="4297680"/>
            <a:ext cx="3813048" cy="429768"/>
          </a:xfrm>
          <a:prstGeom prst="rect">
            <a:avLst/>
          </a:prstGeom>
          <a:noFill/>
          <a:ln/>
        </p:spPr>
        <p:txBody>
          <a:bodyPr wrap="square" lIns="0" tIns="0" rIns="0" bIns="0" rtlCol="0" anchor="t"/>
          <a:lstStyle/>
          <a:p>
            <a:pPr marL="0" indent="0" algn="l">
              <a:buNone/>
            </a:pPr>
            <a:r>
              <a:rPr lang="en-US" sz="1100" dirty="0">
                <a:solidFill>
                  <a:srgbClr val="1A2A3A"/>
                </a:solidFill>
                <a:latin typeface="Calibri" pitchFamily="34" charset="0"/>
                <a:ea typeface="Calibri" pitchFamily="34" charset="-122"/>
                <a:cs typeface="Calibri" pitchFamily="34" charset="-120"/>
              </a:rPr>
              <a:t>That take the teacher's citizenship education role seriously, not just rhetorically.</a:t>
            </a:r>
            <a:endParaRPr lang="en-US" sz="1100" dirty="0"/>
          </a:p>
        </p:txBody>
      </p:sp>
      <p:pic>
        <p:nvPicPr>
          <p:cNvPr id="26" name="Graphic 25">
            <a:extLst>
              <a:ext uri="{FF2B5EF4-FFF2-40B4-BE49-F238E27FC236}">
                <a16:creationId xmlns:a16="http://schemas.microsoft.com/office/drawing/2014/main" id="{69AA7F66-9611-CC51-7CF7-994F2A2D2B9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696200" y="440436"/>
            <a:ext cx="990600" cy="762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VII · UNIVERSITIES</a:t>
            </a:r>
            <a:endParaRPr lang="en-US" sz="750" dirty="0"/>
          </a:p>
        </p:txBody>
      </p:sp>
      <p:sp>
        <p:nvSpPr>
          <p:cNvPr id="4" name="Text 2"/>
          <p:cNvSpPr/>
          <p:nvPr/>
        </p:nvSpPr>
        <p:spPr>
          <a:xfrm>
            <a:off x="502920" y="566928"/>
            <a:ext cx="8138160" cy="822960"/>
          </a:xfrm>
          <a:prstGeom prst="rect">
            <a:avLst/>
          </a:prstGeom>
          <a:noFill/>
          <a:ln/>
        </p:spPr>
        <p:txBody>
          <a:bodyPr wrap="square" rtlCol="0" anchor="t"/>
          <a:lstStyle/>
          <a:p>
            <a:pPr marL="0" indent="0" algn="l">
              <a:buNone/>
            </a:pPr>
            <a:r>
              <a:rPr lang="en-US" sz="3200" b="1" dirty="0">
                <a:solidFill>
                  <a:srgbClr val="1A3A5C"/>
                </a:solidFill>
                <a:latin typeface="Georgia" pitchFamily="34" charset="0"/>
                <a:ea typeface="Georgia" pitchFamily="34" charset="-122"/>
                <a:cs typeface="Georgia" pitchFamily="34" charset="-120"/>
              </a:rPr>
              <a:t>Universities as living laboratories</a:t>
            </a:r>
            <a:endParaRPr lang="en-US" sz="3200" dirty="0"/>
          </a:p>
          <a:p>
            <a:pPr marL="0" indent="0" algn="l">
              <a:buNone/>
            </a:pPr>
            <a:r>
              <a:rPr lang="en-US" sz="3200" b="1" dirty="0">
                <a:solidFill>
                  <a:srgbClr val="1A3A5C"/>
                </a:solidFill>
                <a:latin typeface="Georgia" pitchFamily="34" charset="0"/>
                <a:ea typeface="Georgia" pitchFamily="34" charset="-122"/>
                <a:cs typeface="Georgia" pitchFamily="34" charset="-120"/>
              </a:rPr>
              <a:t>of democratic culture</a:t>
            </a:r>
            <a:endParaRPr lang="en-US" sz="3200" dirty="0"/>
          </a:p>
        </p:txBody>
      </p:sp>
      <p:sp>
        <p:nvSpPr>
          <p:cNvPr id="5" name="Shape 3"/>
          <p:cNvSpPr/>
          <p:nvPr/>
        </p:nvSpPr>
        <p:spPr>
          <a:xfrm>
            <a:off x="502920" y="1499616"/>
            <a:ext cx="8138160" cy="16459"/>
          </a:xfrm>
          <a:prstGeom prst="rect">
            <a:avLst/>
          </a:prstGeom>
          <a:solidFill>
            <a:srgbClr val="C8DBF0"/>
          </a:solidFill>
          <a:ln w="12700">
            <a:solidFill>
              <a:srgbClr val="C8DBF0"/>
            </a:solidFill>
            <a:prstDash val="solid"/>
          </a:ln>
        </p:spPr>
        <p:txBody>
          <a:bodyPr/>
          <a:lstStyle/>
          <a:p>
            <a:endParaRPr lang="fr-FR"/>
          </a:p>
        </p:txBody>
      </p:sp>
      <p:pic>
        <p:nvPicPr>
          <p:cNvPr id="6" name="Image 0" descr="preencoded.png"/>
          <p:cNvPicPr>
            <a:picLocks noChangeAspect="1"/>
          </p:cNvPicPr>
          <p:nvPr/>
        </p:nvPicPr>
        <p:blipFill>
          <a:blip r:embed="rId3"/>
          <a:stretch>
            <a:fillRect/>
          </a:stretch>
        </p:blipFill>
        <p:spPr>
          <a:xfrm>
            <a:off x="502920" y="1645920"/>
            <a:ext cx="594360" cy="594360"/>
          </a:xfrm>
          <a:prstGeom prst="rect">
            <a:avLst/>
          </a:prstGeom>
        </p:spPr>
      </p:pic>
      <p:sp>
        <p:nvSpPr>
          <p:cNvPr id="7" name="Text 4"/>
          <p:cNvSpPr/>
          <p:nvPr/>
        </p:nvSpPr>
        <p:spPr>
          <a:xfrm>
            <a:off x="1234440" y="1664208"/>
            <a:ext cx="7589520" cy="658368"/>
          </a:xfrm>
          <a:prstGeom prst="rect">
            <a:avLst/>
          </a:prstGeom>
          <a:noFill/>
          <a:ln/>
        </p:spPr>
        <p:txBody>
          <a:bodyPr wrap="square" rtlCol="0" anchor="ctr"/>
          <a:lstStyle/>
          <a:p>
            <a:pPr marL="0" indent="0">
              <a:buNone/>
            </a:pPr>
            <a:r>
              <a:rPr lang="en-US" sz="1300" dirty="0">
                <a:solidFill>
                  <a:srgbClr val="1A2A3A"/>
                </a:solidFill>
                <a:latin typeface="Calibri" pitchFamily="34" charset="0"/>
                <a:ea typeface="Calibri" pitchFamily="34" charset="-122"/>
                <a:cs typeface="Calibri" pitchFamily="34" charset="-120"/>
              </a:rPr>
              <a:t>Universities occupy a particular and crucial position in this work — one that goes well beyond producing the research that informs policy.</a:t>
            </a:r>
            <a:endParaRPr lang="en-US" sz="1300" dirty="0"/>
          </a:p>
        </p:txBody>
      </p:sp>
      <p:sp>
        <p:nvSpPr>
          <p:cNvPr id="8" name="Shape 5"/>
          <p:cNvSpPr/>
          <p:nvPr/>
        </p:nvSpPr>
        <p:spPr>
          <a:xfrm>
            <a:off x="502920" y="2496312"/>
            <a:ext cx="347472" cy="347472"/>
          </a:xfrm>
          <a:prstGeom prst="ellipse">
            <a:avLst/>
          </a:prstGeom>
          <a:solidFill>
            <a:srgbClr val="2E6DA4"/>
          </a:solidFill>
          <a:ln w="12700">
            <a:solidFill>
              <a:srgbClr val="2E6DA4"/>
            </a:solidFill>
            <a:prstDash val="solid"/>
          </a:ln>
        </p:spPr>
        <p:txBody>
          <a:bodyPr/>
          <a:lstStyle/>
          <a:p>
            <a:endParaRPr lang="fr-FR"/>
          </a:p>
        </p:txBody>
      </p:sp>
      <p:sp>
        <p:nvSpPr>
          <p:cNvPr id="9" name="Text 6"/>
          <p:cNvSpPr/>
          <p:nvPr/>
        </p:nvSpPr>
        <p:spPr>
          <a:xfrm>
            <a:off x="502920" y="2496312"/>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1</a:t>
            </a:r>
            <a:endParaRPr lang="en-US" sz="1300" dirty="0"/>
          </a:p>
        </p:txBody>
      </p:sp>
      <p:sp>
        <p:nvSpPr>
          <p:cNvPr id="10" name="Text 7"/>
          <p:cNvSpPr/>
          <p:nvPr/>
        </p:nvSpPr>
        <p:spPr>
          <a:xfrm>
            <a:off x="960120" y="2468880"/>
            <a:ext cx="7772400" cy="402336"/>
          </a:xfrm>
          <a:prstGeom prst="rect">
            <a:avLst/>
          </a:prstGeom>
          <a:noFill/>
          <a:ln/>
        </p:spPr>
        <p:txBody>
          <a:bodyPr wrap="square" rtlCol="0" anchor="ctr"/>
          <a:lstStyle/>
          <a:p>
            <a:pPr marL="0" indent="0" algn="l">
              <a:buNone/>
            </a:pPr>
            <a:r>
              <a:rPr lang="en-US" sz="1250" dirty="0">
                <a:solidFill>
                  <a:srgbClr val="1A2A3A"/>
                </a:solidFill>
                <a:latin typeface="Calibri" pitchFamily="34" charset="0"/>
                <a:ea typeface="Calibri" pitchFamily="34" charset="-122"/>
                <a:cs typeface="Calibri" pitchFamily="34" charset="-120"/>
              </a:rPr>
              <a:t>Producing knowledge &amp; evidence — Research with honesty and rigour: what works, in which contexts, under which conditions, and why.</a:t>
            </a:r>
            <a:endParaRPr lang="en-US" sz="1250" dirty="0"/>
          </a:p>
        </p:txBody>
      </p:sp>
      <p:sp>
        <p:nvSpPr>
          <p:cNvPr id="11" name="Shape 8"/>
          <p:cNvSpPr/>
          <p:nvPr/>
        </p:nvSpPr>
        <p:spPr>
          <a:xfrm>
            <a:off x="502920" y="3063240"/>
            <a:ext cx="347472" cy="347472"/>
          </a:xfrm>
          <a:prstGeom prst="ellipse">
            <a:avLst/>
          </a:prstGeom>
          <a:solidFill>
            <a:srgbClr val="2E6DA4"/>
          </a:solidFill>
          <a:ln w="12700">
            <a:solidFill>
              <a:srgbClr val="2E6DA4"/>
            </a:solidFill>
            <a:prstDash val="solid"/>
          </a:ln>
        </p:spPr>
        <p:txBody>
          <a:bodyPr/>
          <a:lstStyle/>
          <a:p>
            <a:endParaRPr lang="fr-FR"/>
          </a:p>
        </p:txBody>
      </p:sp>
      <p:sp>
        <p:nvSpPr>
          <p:cNvPr id="12" name="Text 9"/>
          <p:cNvSpPr/>
          <p:nvPr/>
        </p:nvSpPr>
        <p:spPr>
          <a:xfrm>
            <a:off x="502920" y="3063240"/>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2</a:t>
            </a:r>
            <a:endParaRPr lang="en-US" sz="1300" dirty="0"/>
          </a:p>
        </p:txBody>
      </p:sp>
      <p:sp>
        <p:nvSpPr>
          <p:cNvPr id="13" name="Text 10"/>
          <p:cNvSpPr/>
          <p:nvPr/>
        </p:nvSpPr>
        <p:spPr>
          <a:xfrm>
            <a:off x="960120" y="3035808"/>
            <a:ext cx="7772400" cy="402336"/>
          </a:xfrm>
          <a:prstGeom prst="rect">
            <a:avLst/>
          </a:prstGeom>
          <a:noFill/>
          <a:ln/>
        </p:spPr>
        <p:txBody>
          <a:bodyPr wrap="square" rtlCol="0" anchor="ctr"/>
          <a:lstStyle/>
          <a:p>
            <a:pPr marL="0" indent="0" algn="l">
              <a:buNone/>
            </a:pPr>
            <a:r>
              <a:rPr lang="en-US" sz="1250" dirty="0">
                <a:solidFill>
                  <a:srgbClr val="1A2A3A"/>
                </a:solidFill>
                <a:latin typeface="Calibri" pitchFamily="34" charset="0"/>
                <a:ea typeface="Calibri" pitchFamily="34" charset="-122"/>
                <a:cs typeface="Calibri" pitchFamily="34" charset="-120"/>
              </a:rPr>
              <a:t>Modelling democratic culture — Participatory governance, student representation with real power, culture of open debate.</a:t>
            </a:r>
            <a:endParaRPr lang="en-US" sz="1250" dirty="0"/>
          </a:p>
        </p:txBody>
      </p:sp>
      <p:sp>
        <p:nvSpPr>
          <p:cNvPr id="14" name="Shape 11"/>
          <p:cNvSpPr/>
          <p:nvPr/>
        </p:nvSpPr>
        <p:spPr>
          <a:xfrm>
            <a:off x="502920" y="3630168"/>
            <a:ext cx="347472" cy="347472"/>
          </a:xfrm>
          <a:prstGeom prst="ellipse">
            <a:avLst/>
          </a:prstGeom>
          <a:solidFill>
            <a:srgbClr val="2E6DA4"/>
          </a:solidFill>
          <a:ln w="12700">
            <a:solidFill>
              <a:srgbClr val="2E6DA4"/>
            </a:solidFill>
            <a:prstDash val="solid"/>
          </a:ln>
        </p:spPr>
        <p:txBody>
          <a:bodyPr/>
          <a:lstStyle/>
          <a:p>
            <a:endParaRPr lang="fr-FR"/>
          </a:p>
        </p:txBody>
      </p:sp>
      <p:sp>
        <p:nvSpPr>
          <p:cNvPr id="15" name="Text 12"/>
          <p:cNvSpPr/>
          <p:nvPr/>
        </p:nvSpPr>
        <p:spPr>
          <a:xfrm>
            <a:off x="502920" y="3630168"/>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3</a:t>
            </a:r>
            <a:endParaRPr lang="en-US" sz="1300" dirty="0"/>
          </a:p>
        </p:txBody>
      </p:sp>
      <p:sp>
        <p:nvSpPr>
          <p:cNvPr id="16" name="Text 13"/>
          <p:cNvSpPr/>
          <p:nvPr/>
        </p:nvSpPr>
        <p:spPr>
          <a:xfrm>
            <a:off x="960120" y="3602736"/>
            <a:ext cx="7772400" cy="402336"/>
          </a:xfrm>
          <a:prstGeom prst="rect">
            <a:avLst/>
          </a:prstGeom>
          <a:noFill/>
          <a:ln/>
        </p:spPr>
        <p:txBody>
          <a:bodyPr wrap="square" rtlCol="0" anchor="ctr"/>
          <a:lstStyle/>
          <a:p>
            <a:pPr marL="0" indent="0" algn="l">
              <a:buNone/>
            </a:pPr>
            <a:r>
              <a:rPr lang="en-US" sz="1250" dirty="0">
                <a:solidFill>
                  <a:srgbClr val="1A2A3A"/>
                </a:solidFill>
                <a:latin typeface="Calibri" pitchFamily="34" charset="0"/>
                <a:ea typeface="Calibri" pitchFamily="34" charset="-122"/>
                <a:cs typeface="Calibri" pitchFamily="34" charset="-120"/>
              </a:rPr>
              <a:t>Safe spaces for contested dialogue — Migration, sovereignty, historical memory, social justice — engaged seriously and pluralistically.</a:t>
            </a:r>
            <a:endParaRPr lang="en-US" sz="1250" dirty="0"/>
          </a:p>
        </p:txBody>
      </p:sp>
      <p:sp>
        <p:nvSpPr>
          <p:cNvPr id="17" name="Shape 14"/>
          <p:cNvSpPr/>
          <p:nvPr/>
        </p:nvSpPr>
        <p:spPr>
          <a:xfrm>
            <a:off x="502920" y="4197096"/>
            <a:ext cx="347472" cy="347472"/>
          </a:xfrm>
          <a:prstGeom prst="ellipse">
            <a:avLst/>
          </a:prstGeom>
          <a:solidFill>
            <a:srgbClr val="2E6DA4"/>
          </a:solidFill>
          <a:ln w="12700">
            <a:solidFill>
              <a:srgbClr val="2E6DA4"/>
            </a:solidFill>
            <a:prstDash val="solid"/>
          </a:ln>
        </p:spPr>
        <p:txBody>
          <a:bodyPr/>
          <a:lstStyle/>
          <a:p>
            <a:endParaRPr lang="fr-FR"/>
          </a:p>
        </p:txBody>
      </p:sp>
      <p:sp>
        <p:nvSpPr>
          <p:cNvPr id="18" name="Text 15"/>
          <p:cNvSpPr/>
          <p:nvPr/>
        </p:nvSpPr>
        <p:spPr>
          <a:xfrm>
            <a:off x="502920" y="4197096"/>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4</a:t>
            </a:r>
            <a:endParaRPr lang="en-US" sz="1300" dirty="0"/>
          </a:p>
        </p:txBody>
      </p:sp>
      <p:sp>
        <p:nvSpPr>
          <p:cNvPr id="19" name="Text 16"/>
          <p:cNvSpPr/>
          <p:nvPr/>
        </p:nvSpPr>
        <p:spPr>
          <a:xfrm>
            <a:off x="960120" y="4169664"/>
            <a:ext cx="7772400" cy="402336"/>
          </a:xfrm>
          <a:prstGeom prst="rect">
            <a:avLst/>
          </a:prstGeom>
          <a:noFill/>
          <a:ln/>
        </p:spPr>
        <p:txBody>
          <a:bodyPr wrap="square" rtlCol="0" anchor="ctr"/>
          <a:lstStyle/>
          <a:p>
            <a:pPr marL="0" indent="0" algn="l">
              <a:buNone/>
            </a:pPr>
            <a:r>
              <a:rPr lang="en-US" sz="1250" dirty="0">
                <a:solidFill>
                  <a:srgbClr val="1A2A3A"/>
                </a:solidFill>
                <a:latin typeface="Calibri" pitchFamily="34" charset="0"/>
                <a:ea typeface="Calibri" pitchFamily="34" charset="-122"/>
                <a:cs typeface="Calibri" pitchFamily="34" charset="-120"/>
              </a:rPr>
              <a:t>Training teachers — Quality and character of ITE in EDC shapes everything that follows.</a:t>
            </a:r>
            <a:endParaRPr lang="en-US" sz="1250" dirty="0"/>
          </a:p>
        </p:txBody>
      </p:sp>
      <p:sp>
        <p:nvSpPr>
          <p:cNvPr id="20" name="Shape 17"/>
          <p:cNvSpPr/>
          <p:nvPr/>
        </p:nvSpPr>
        <p:spPr>
          <a:xfrm>
            <a:off x="502920" y="4754880"/>
            <a:ext cx="8138160" cy="16459"/>
          </a:xfrm>
          <a:prstGeom prst="rect">
            <a:avLst/>
          </a:prstGeom>
          <a:solidFill>
            <a:srgbClr val="C8DBF0"/>
          </a:solidFill>
          <a:ln w="12700">
            <a:solidFill>
              <a:srgbClr val="C8DBF0"/>
            </a:solidFill>
            <a:prstDash val="solid"/>
          </a:ln>
        </p:spPr>
        <p:txBody>
          <a:bodyPr/>
          <a:lstStyle/>
          <a:p>
            <a:endParaRPr lang="fr-FR"/>
          </a:p>
        </p:txBody>
      </p:sp>
      <p:sp>
        <p:nvSpPr>
          <p:cNvPr id="21" name="Shape 18"/>
          <p:cNvSpPr/>
          <p:nvPr/>
        </p:nvSpPr>
        <p:spPr>
          <a:xfrm>
            <a:off x="502920" y="4828032"/>
            <a:ext cx="8229600" cy="256032"/>
          </a:xfrm>
          <a:prstGeom prst="rect">
            <a:avLst/>
          </a:prstGeom>
          <a:solidFill>
            <a:srgbClr val="D6E8F7"/>
          </a:solidFill>
          <a:ln w="12700">
            <a:solidFill>
              <a:srgbClr val="C8DBF0"/>
            </a:solidFill>
            <a:prstDash val="solid"/>
          </a:ln>
        </p:spPr>
        <p:txBody>
          <a:bodyPr/>
          <a:lstStyle/>
          <a:p>
            <a:endParaRPr lang="fr-FR"/>
          </a:p>
        </p:txBody>
      </p:sp>
      <p:sp>
        <p:nvSpPr>
          <p:cNvPr id="22" name="Text 19"/>
          <p:cNvSpPr/>
          <p:nvPr/>
        </p:nvSpPr>
        <p:spPr>
          <a:xfrm>
            <a:off x="594360" y="4846320"/>
            <a:ext cx="8046720" cy="219456"/>
          </a:xfrm>
          <a:prstGeom prst="rect">
            <a:avLst/>
          </a:prstGeom>
          <a:noFill/>
          <a:ln/>
        </p:spPr>
        <p:txBody>
          <a:bodyPr wrap="square" rtlCol="0" anchor="ctr"/>
          <a:lstStyle/>
          <a:p>
            <a:pPr marL="0" indent="0">
              <a:buNone/>
            </a:pPr>
            <a:r>
              <a:rPr lang="en-US" sz="1000" i="1" dirty="0">
                <a:solidFill>
                  <a:srgbClr val="1A3A5C"/>
                </a:solidFill>
                <a:latin typeface="Calibri" pitchFamily="34" charset="0"/>
                <a:ea typeface="Calibri" pitchFamily="34" charset="-122"/>
                <a:cs typeface="Calibri" pitchFamily="34" charset="-120"/>
              </a:rPr>
              <a:t>Master’s Programme “Identity, Education and Competences for Democratic Culture” — National and Kapodistrian University of Athens</a:t>
            </a:r>
            <a:endParaRPr lang="en-US" sz="1000" dirty="0"/>
          </a:p>
        </p:txBody>
      </p:sp>
      <p:pic>
        <p:nvPicPr>
          <p:cNvPr id="23" name="Graphic 22">
            <a:extLst>
              <a:ext uri="{FF2B5EF4-FFF2-40B4-BE49-F238E27FC236}">
                <a16:creationId xmlns:a16="http://schemas.microsoft.com/office/drawing/2014/main" id="{499B5259-A5E7-FC82-6D1C-9ABB410B249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741920" y="492862"/>
            <a:ext cx="990600" cy="7620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AFD"/>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VIII · THE PROGRAMME</a:t>
            </a:r>
            <a:endParaRPr lang="en-US" sz="750" dirty="0"/>
          </a:p>
        </p:txBody>
      </p:sp>
      <p:sp>
        <p:nvSpPr>
          <p:cNvPr id="4" name="Text 2"/>
          <p:cNvSpPr/>
          <p:nvPr/>
        </p:nvSpPr>
        <p:spPr>
          <a:xfrm>
            <a:off x="502920" y="566928"/>
            <a:ext cx="8138160" cy="749808"/>
          </a:xfrm>
          <a:prstGeom prst="rect">
            <a:avLst/>
          </a:prstGeom>
          <a:noFill/>
          <a:ln/>
        </p:spPr>
        <p:txBody>
          <a:bodyPr wrap="square" rtlCol="0" anchor="t"/>
          <a:lstStyle/>
          <a:p>
            <a:pPr marL="0" indent="0" algn="l">
              <a:buNone/>
            </a:pPr>
            <a:r>
              <a:rPr lang="en-US" sz="2600" b="1" dirty="0">
                <a:solidFill>
                  <a:srgbClr val="1A3A5C"/>
                </a:solidFill>
                <a:latin typeface="Georgia" pitchFamily="34" charset="0"/>
                <a:ea typeface="Georgia" pitchFamily="34" charset="-122"/>
                <a:cs typeface="Georgia" pitchFamily="34" charset="-120"/>
              </a:rPr>
              <a:t>Reimagining Education.</a:t>
            </a:r>
            <a:endParaRPr lang="en-US" sz="2600" dirty="0"/>
          </a:p>
          <a:p>
            <a:pPr marL="0" indent="0" algn="l">
              <a:buNone/>
            </a:pPr>
            <a:r>
              <a:rPr lang="en-US" sz="2600" b="1" dirty="0">
                <a:solidFill>
                  <a:srgbClr val="1A3A5C"/>
                </a:solidFill>
                <a:latin typeface="Georgia" pitchFamily="34" charset="0"/>
                <a:ea typeface="Georgia" pitchFamily="34" charset="-122"/>
                <a:cs typeface="Georgia" pitchFamily="34" charset="-120"/>
              </a:rPr>
              <a:t>Innovating Democracy.</a:t>
            </a:r>
            <a:endParaRPr lang="en-US" sz="2600" dirty="0"/>
          </a:p>
        </p:txBody>
      </p:sp>
      <p:sp>
        <p:nvSpPr>
          <p:cNvPr id="5" name="Text 3"/>
          <p:cNvSpPr/>
          <p:nvPr/>
        </p:nvSpPr>
        <p:spPr>
          <a:xfrm>
            <a:off x="502920" y="1371600"/>
            <a:ext cx="8138160" cy="274320"/>
          </a:xfrm>
          <a:prstGeom prst="rect">
            <a:avLst/>
          </a:prstGeom>
          <a:noFill/>
          <a:ln/>
        </p:spPr>
        <p:txBody>
          <a:bodyPr wrap="square" rtlCol="0" anchor="ctr"/>
          <a:lstStyle/>
          <a:p>
            <a:pPr marL="0" indent="0">
              <a:buNone/>
            </a:pPr>
            <a:r>
              <a:rPr lang="en-US" sz="1300" i="1" dirty="0">
                <a:solidFill>
                  <a:srgbClr val="2E6DA4"/>
                </a:solidFill>
                <a:latin typeface="Calibri" pitchFamily="34" charset="0"/>
                <a:ea typeface="Calibri" pitchFamily="34" charset="-122"/>
                <a:cs typeface="Calibri" pitchFamily="34" charset="-120"/>
              </a:rPr>
              <a:t>.</a:t>
            </a:r>
            <a:endParaRPr lang="en-US" sz="1300" dirty="0"/>
          </a:p>
        </p:txBody>
      </p:sp>
      <p:sp>
        <p:nvSpPr>
          <p:cNvPr id="6" name="Shape 4"/>
          <p:cNvSpPr/>
          <p:nvPr/>
        </p:nvSpPr>
        <p:spPr>
          <a:xfrm>
            <a:off x="502920" y="1700784"/>
            <a:ext cx="8138160" cy="16459"/>
          </a:xfrm>
          <a:prstGeom prst="rect">
            <a:avLst/>
          </a:prstGeom>
          <a:solidFill>
            <a:srgbClr val="C8DBF0"/>
          </a:solidFill>
          <a:ln w="12700">
            <a:solidFill>
              <a:srgbClr val="C8DBF0"/>
            </a:solidFill>
            <a:prstDash val="solid"/>
          </a:ln>
        </p:spPr>
        <p:txBody>
          <a:bodyPr/>
          <a:lstStyle/>
          <a:p>
            <a:endParaRPr lang="fr-FR"/>
          </a:p>
        </p:txBody>
      </p:sp>
      <p:sp>
        <p:nvSpPr>
          <p:cNvPr id="7" name="Shape 5"/>
          <p:cNvSpPr/>
          <p:nvPr/>
        </p:nvSpPr>
        <p:spPr>
          <a:xfrm>
            <a:off x="457200" y="1828800"/>
            <a:ext cx="4160520" cy="3063240"/>
          </a:xfrm>
          <a:prstGeom prst="rect">
            <a:avLst/>
          </a:prstGeom>
          <a:solidFill>
            <a:srgbClr val="1A3A5C"/>
          </a:solidFill>
          <a:ln w="12700">
            <a:solidFill>
              <a:srgbClr val="1A3A5C"/>
            </a:solidFill>
            <a:prstDash val="solid"/>
          </a:ln>
        </p:spPr>
        <p:txBody>
          <a:bodyPr/>
          <a:lstStyle/>
          <a:p>
            <a:endParaRPr lang="fr-FR"/>
          </a:p>
        </p:txBody>
      </p:sp>
      <p:pic>
        <p:nvPicPr>
          <p:cNvPr id="8" name="Image 0" descr="preencoded.png"/>
          <p:cNvPicPr>
            <a:picLocks noChangeAspect="1"/>
          </p:cNvPicPr>
          <p:nvPr/>
        </p:nvPicPr>
        <p:blipFill>
          <a:blip r:embed="rId3"/>
          <a:stretch>
            <a:fillRect/>
          </a:stretch>
        </p:blipFill>
        <p:spPr>
          <a:xfrm>
            <a:off x="685800" y="1993392"/>
            <a:ext cx="502920" cy="502920"/>
          </a:xfrm>
          <a:prstGeom prst="rect">
            <a:avLst/>
          </a:prstGeom>
        </p:spPr>
      </p:pic>
      <p:sp>
        <p:nvSpPr>
          <p:cNvPr id="9" name="Text 6"/>
          <p:cNvSpPr/>
          <p:nvPr/>
        </p:nvSpPr>
        <p:spPr>
          <a:xfrm>
            <a:off x="1325880" y="1920240"/>
            <a:ext cx="3108960" cy="777240"/>
          </a:xfrm>
          <a:prstGeom prst="rect">
            <a:avLst/>
          </a:prstGeom>
          <a:noFill/>
          <a:ln/>
        </p:spPr>
        <p:txBody>
          <a:bodyPr wrap="square"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Reimagining</a:t>
            </a:r>
            <a:endParaRPr lang="en-US" sz="1800" dirty="0"/>
          </a:p>
          <a:p>
            <a:pPr marL="0" indent="0">
              <a:buNone/>
            </a:pPr>
            <a:r>
              <a:rPr lang="en-US" sz="1800" b="1" dirty="0">
                <a:solidFill>
                  <a:srgbClr val="FFFFFF"/>
                </a:solidFill>
                <a:latin typeface="Georgia" pitchFamily="34" charset="0"/>
                <a:ea typeface="Georgia" pitchFamily="34" charset="-122"/>
                <a:cs typeface="Georgia" pitchFamily="34" charset="-120"/>
              </a:rPr>
              <a:t>Education</a:t>
            </a:r>
            <a:endParaRPr lang="en-US" sz="1800" dirty="0"/>
          </a:p>
        </p:txBody>
      </p:sp>
      <p:sp>
        <p:nvSpPr>
          <p:cNvPr id="10" name="Text 7"/>
          <p:cNvSpPr/>
          <p:nvPr/>
        </p:nvSpPr>
        <p:spPr>
          <a:xfrm>
            <a:off x="621792" y="2761488"/>
            <a:ext cx="3858768" cy="2011680"/>
          </a:xfrm>
          <a:prstGeom prst="rect">
            <a:avLst/>
          </a:prstGeom>
          <a:noFill/>
          <a:ln/>
        </p:spPr>
        <p:txBody>
          <a:bodyPr wrap="square" rtlCol="0" anchor="ctr"/>
          <a:lstStyle/>
          <a:p>
            <a:pPr marL="0" indent="0">
              <a:buNone/>
            </a:pPr>
            <a:r>
              <a:rPr lang="en-US" sz="1200" dirty="0">
                <a:solidFill>
                  <a:srgbClr val="D6E8F7"/>
                </a:solidFill>
                <a:latin typeface="Calibri" pitchFamily="34" charset="0"/>
                <a:ea typeface="Calibri" pitchFamily="34" charset="-122"/>
                <a:cs typeface="Calibri" pitchFamily="34" charset="-120"/>
              </a:rPr>
              <a:t>Curricula vs cultures.</a:t>
            </a:r>
            <a:endParaRPr lang="en-US" sz="1200" dirty="0"/>
          </a:p>
          <a:p>
            <a:pPr marL="0" indent="0">
              <a:buNone/>
            </a:pPr>
            <a:r>
              <a:rPr lang="en-US" sz="1200" dirty="0">
                <a:solidFill>
                  <a:srgbClr val="D6E8F7"/>
                </a:solidFill>
                <a:latin typeface="Calibri" pitchFamily="34" charset="0"/>
                <a:ea typeface="Calibri" pitchFamily="34" charset="-122"/>
                <a:cs typeface="Calibri" pitchFamily="34" charset="-120"/>
              </a:rPr>
              <a:t>Policies vs practices.</a:t>
            </a:r>
            <a:endParaRPr lang="en-US" sz="1200" dirty="0"/>
          </a:p>
          <a:p>
            <a:pPr marL="0" indent="0">
              <a:buNone/>
            </a:pPr>
            <a:r>
              <a:rPr lang="en-US" sz="1200" dirty="0">
                <a:solidFill>
                  <a:srgbClr val="D6E8F7"/>
                </a:solidFill>
                <a:latin typeface="Calibri" pitchFamily="34" charset="0"/>
                <a:ea typeface="Calibri" pitchFamily="34" charset="-122"/>
                <a:cs typeface="Calibri" pitchFamily="34" charset="-120"/>
              </a:rPr>
              <a:t>What we teach, and how — in what institutions, governed in what way.</a:t>
            </a:r>
            <a:endParaRPr lang="en-US" sz="1200" dirty="0"/>
          </a:p>
          <a:p>
            <a:pPr marL="0" indent="0">
              <a:buNone/>
            </a:pPr>
            <a:endParaRPr lang="en-US" sz="1200" dirty="0"/>
          </a:p>
          <a:p>
            <a:pPr marL="0" indent="0">
              <a:buNone/>
            </a:pPr>
            <a:r>
              <a:rPr lang="en-US" sz="1200" dirty="0">
                <a:solidFill>
                  <a:srgbClr val="D6E8F7"/>
                </a:solidFill>
                <a:latin typeface="Calibri" pitchFamily="34" charset="0"/>
                <a:ea typeface="Calibri" pitchFamily="34" charset="-122"/>
                <a:cs typeface="Calibri" pitchFamily="34" charset="-120"/>
              </a:rPr>
              <a:t>Reaching every learner, in every sector, at every age.</a:t>
            </a:r>
            <a:endParaRPr lang="en-US" sz="1200" dirty="0"/>
          </a:p>
          <a:p>
            <a:pPr marL="0" indent="0">
              <a:buNone/>
            </a:pPr>
            <a:r>
              <a:rPr lang="en-US" sz="1200" dirty="0">
                <a:solidFill>
                  <a:srgbClr val="D6E8F7"/>
                </a:solidFill>
                <a:latin typeface="Calibri" pitchFamily="34" charset="0"/>
                <a:ea typeface="Calibri" pitchFamily="34" charset="-122"/>
                <a:cs typeface="Calibri" pitchFamily="34" charset="-120"/>
              </a:rPr>
              <a:t>Investing in teachers and trusting them with the autonomy they have earned.</a:t>
            </a:r>
            <a:endParaRPr lang="en-US" sz="1200" dirty="0"/>
          </a:p>
        </p:txBody>
      </p:sp>
      <p:sp>
        <p:nvSpPr>
          <p:cNvPr id="11" name="Shape 8"/>
          <p:cNvSpPr/>
          <p:nvPr/>
        </p:nvSpPr>
        <p:spPr>
          <a:xfrm>
            <a:off x="4754880" y="1828800"/>
            <a:ext cx="4069080" cy="3063240"/>
          </a:xfrm>
          <a:prstGeom prst="rect">
            <a:avLst/>
          </a:prstGeom>
          <a:solidFill>
            <a:srgbClr val="2E6DA4"/>
          </a:solidFill>
          <a:ln w="12700">
            <a:solidFill>
              <a:srgbClr val="2E6DA4"/>
            </a:solidFill>
            <a:prstDash val="solid"/>
          </a:ln>
        </p:spPr>
        <p:txBody>
          <a:bodyPr/>
          <a:lstStyle/>
          <a:p>
            <a:endParaRPr lang="fr-FR"/>
          </a:p>
        </p:txBody>
      </p:sp>
      <p:pic>
        <p:nvPicPr>
          <p:cNvPr id="12" name="Image 1" descr="preencoded.png"/>
          <p:cNvPicPr>
            <a:picLocks noChangeAspect="1"/>
          </p:cNvPicPr>
          <p:nvPr/>
        </p:nvPicPr>
        <p:blipFill>
          <a:blip r:embed="rId4"/>
          <a:stretch>
            <a:fillRect/>
          </a:stretch>
        </p:blipFill>
        <p:spPr>
          <a:xfrm>
            <a:off x="4956048" y="1993392"/>
            <a:ext cx="502920" cy="502920"/>
          </a:xfrm>
          <a:prstGeom prst="rect">
            <a:avLst/>
          </a:prstGeom>
        </p:spPr>
      </p:pic>
      <p:sp>
        <p:nvSpPr>
          <p:cNvPr id="13" name="Text 9"/>
          <p:cNvSpPr/>
          <p:nvPr/>
        </p:nvSpPr>
        <p:spPr>
          <a:xfrm>
            <a:off x="5596128" y="1920240"/>
            <a:ext cx="3063240" cy="777240"/>
          </a:xfrm>
          <a:prstGeom prst="rect">
            <a:avLst/>
          </a:prstGeom>
          <a:noFill/>
          <a:ln/>
        </p:spPr>
        <p:txBody>
          <a:bodyPr wrap="square"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Innovating</a:t>
            </a:r>
            <a:endParaRPr lang="en-US" sz="1800" dirty="0"/>
          </a:p>
          <a:p>
            <a:pPr marL="0" indent="0">
              <a:buNone/>
            </a:pPr>
            <a:r>
              <a:rPr lang="en-US" sz="1800" b="1" dirty="0">
                <a:solidFill>
                  <a:srgbClr val="FFFFFF"/>
                </a:solidFill>
                <a:latin typeface="Georgia" pitchFamily="34" charset="0"/>
                <a:ea typeface="Georgia" pitchFamily="34" charset="-122"/>
                <a:cs typeface="Georgia" pitchFamily="34" charset="-120"/>
              </a:rPr>
              <a:t>Democracy</a:t>
            </a:r>
            <a:endParaRPr lang="en-US" sz="1800" dirty="0"/>
          </a:p>
        </p:txBody>
      </p:sp>
      <p:sp>
        <p:nvSpPr>
          <p:cNvPr id="14" name="Text 10"/>
          <p:cNvSpPr/>
          <p:nvPr/>
        </p:nvSpPr>
        <p:spPr>
          <a:xfrm>
            <a:off x="4919472" y="2761488"/>
            <a:ext cx="3767328" cy="2011680"/>
          </a:xfrm>
          <a:prstGeom prst="rect">
            <a:avLst/>
          </a:prstGeom>
          <a:noFill/>
          <a:ln/>
        </p:spPr>
        <p:txBody>
          <a:bodyPr wrap="square" rtlCol="0" anchor="ctr"/>
          <a:lstStyle/>
          <a:p>
            <a:pPr marL="0" indent="0">
              <a:buNone/>
            </a:pPr>
            <a:r>
              <a:rPr lang="en-US" sz="1200" dirty="0">
                <a:solidFill>
                  <a:srgbClr val="D6E8F7"/>
                </a:solidFill>
                <a:latin typeface="Calibri" pitchFamily="34" charset="0"/>
                <a:ea typeface="Calibri" pitchFamily="34" charset="-122"/>
                <a:cs typeface="Calibri" pitchFamily="34" charset="-120"/>
              </a:rPr>
              <a:t>New forms of democratic participation.</a:t>
            </a:r>
            <a:endParaRPr lang="en-US" sz="1200" dirty="0"/>
          </a:p>
          <a:p>
            <a:pPr marL="0" indent="0">
              <a:buNone/>
            </a:pPr>
            <a:r>
              <a:rPr lang="en-US" sz="1200" dirty="0">
                <a:solidFill>
                  <a:srgbClr val="D6E8F7"/>
                </a:solidFill>
                <a:latin typeface="Calibri" pitchFamily="34" charset="0"/>
                <a:ea typeface="Calibri" pitchFamily="34" charset="-122"/>
                <a:cs typeface="Calibri" pitchFamily="34" charset="-120"/>
              </a:rPr>
              <a:t>New kinds of civic competence.</a:t>
            </a:r>
            <a:endParaRPr lang="en-US" sz="1200" dirty="0"/>
          </a:p>
          <a:p>
            <a:pPr marL="0" indent="0">
              <a:buNone/>
            </a:pPr>
            <a:endParaRPr lang="en-US" sz="1200" dirty="0"/>
          </a:p>
          <a:p>
            <a:pPr marL="0" indent="0">
              <a:buNone/>
            </a:pPr>
            <a:r>
              <a:rPr lang="en-US" sz="1200" dirty="0">
                <a:solidFill>
                  <a:srgbClr val="D6E8F7"/>
                </a:solidFill>
                <a:latin typeface="Calibri" pitchFamily="34" charset="0"/>
                <a:ea typeface="Calibri" pitchFamily="34" charset="-122"/>
                <a:cs typeface="Calibri" pitchFamily="34" charset="-120"/>
              </a:rPr>
              <a:t>Disinformation, polarisation, and declining institutional trust cannot be solved by better policy alone.</a:t>
            </a:r>
            <a:endParaRPr lang="en-US" sz="1200" dirty="0"/>
          </a:p>
          <a:p>
            <a:pPr marL="0" indent="0">
              <a:buNone/>
            </a:pPr>
            <a:endParaRPr lang="en-US" sz="1200" dirty="0"/>
          </a:p>
          <a:p>
            <a:pPr marL="0" indent="0">
              <a:buNone/>
            </a:pPr>
            <a:r>
              <a:rPr lang="en-US" sz="1200" dirty="0">
                <a:solidFill>
                  <a:srgbClr val="D6E8F7"/>
                </a:solidFill>
                <a:latin typeface="Calibri" pitchFamily="34" charset="0"/>
                <a:ea typeface="Calibri" pitchFamily="34" charset="-122"/>
                <a:cs typeface="Calibri" pitchFamily="34" charset="-120"/>
              </a:rPr>
              <a:t>They require citizens genuinely prepared to navigate a complex and contested world.</a:t>
            </a:r>
            <a:endParaRPr lang="en-US" sz="1200" dirty="0"/>
          </a:p>
        </p:txBody>
      </p:sp>
      <p:pic>
        <p:nvPicPr>
          <p:cNvPr id="15" name="Graphic 14">
            <a:extLst>
              <a:ext uri="{FF2B5EF4-FFF2-40B4-BE49-F238E27FC236}">
                <a16:creationId xmlns:a16="http://schemas.microsoft.com/office/drawing/2014/main" id="{C8869B45-7DB1-6747-D487-367C94E84E0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429500" y="454229"/>
            <a:ext cx="990600" cy="762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CLOSING</a:t>
            </a:r>
            <a:endParaRPr lang="en-US" sz="750" dirty="0"/>
          </a:p>
        </p:txBody>
      </p:sp>
      <p:sp>
        <p:nvSpPr>
          <p:cNvPr id="4" name="Text 2"/>
          <p:cNvSpPr/>
          <p:nvPr/>
        </p:nvSpPr>
        <p:spPr>
          <a:xfrm>
            <a:off x="502920" y="566928"/>
            <a:ext cx="8138160" cy="822960"/>
          </a:xfrm>
          <a:prstGeom prst="rect">
            <a:avLst/>
          </a:prstGeom>
          <a:noFill/>
          <a:ln/>
        </p:spPr>
        <p:txBody>
          <a:bodyPr wrap="square" rtlCol="0" anchor="t"/>
          <a:lstStyle/>
          <a:p>
            <a:pPr marL="0" indent="0" algn="l">
              <a:buNone/>
            </a:pPr>
            <a:r>
              <a:rPr lang="en-US" sz="3200" b="1" dirty="0">
                <a:solidFill>
                  <a:srgbClr val="1A3A5C"/>
                </a:solidFill>
                <a:latin typeface="Georgia" pitchFamily="34" charset="0"/>
                <a:ea typeface="Georgia" pitchFamily="34" charset="-122"/>
                <a:cs typeface="Georgia" pitchFamily="34" charset="-120"/>
              </a:rPr>
              <a:t>We have what we need.</a:t>
            </a:r>
            <a:endParaRPr lang="en-US" sz="3200" dirty="0"/>
          </a:p>
          <a:p>
            <a:pPr marL="0" indent="0" algn="l">
              <a:buNone/>
            </a:pPr>
            <a:r>
              <a:rPr lang="en-US" sz="3200" b="1" dirty="0">
                <a:solidFill>
                  <a:srgbClr val="1A3A5C"/>
                </a:solidFill>
                <a:latin typeface="Georgia" pitchFamily="34" charset="0"/>
                <a:ea typeface="Georgia" pitchFamily="34" charset="-122"/>
                <a:cs typeface="Georgia" pitchFamily="34" charset="-120"/>
              </a:rPr>
              <a:t>Now we need to use it.</a:t>
            </a:r>
            <a:endParaRPr lang="en-US" sz="3200" dirty="0"/>
          </a:p>
        </p:txBody>
      </p:sp>
      <p:sp>
        <p:nvSpPr>
          <p:cNvPr id="5" name="Shape 3"/>
          <p:cNvSpPr/>
          <p:nvPr/>
        </p:nvSpPr>
        <p:spPr>
          <a:xfrm>
            <a:off x="502920" y="1499616"/>
            <a:ext cx="8138160" cy="16459"/>
          </a:xfrm>
          <a:prstGeom prst="rect">
            <a:avLst/>
          </a:prstGeom>
          <a:solidFill>
            <a:srgbClr val="C8DBF0"/>
          </a:solidFill>
          <a:ln w="12700">
            <a:solidFill>
              <a:srgbClr val="C8DBF0"/>
            </a:solidFill>
            <a:prstDash val="solid"/>
          </a:ln>
        </p:spPr>
        <p:txBody>
          <a:bodyPr/>
          <a:lstStyle/>
          <a:p>
            <a:endParaRPr lang="fr-FR"/>
          </a:p>
        </p:txBody>
      </p:sp>
      <p:sp>
        <p:nvSpPr>
          <p:cNvPr id="6" name="Shape 4"/>
          <p:cNvSpPr/>
          <p:nvPr/>
        </p:nvSpPr>
        <p:spPr>
          <a:xfrm>
            <a:off x="457200" y="1664208"/>
            <a:ext cx="2651760" cy="3200400"/>
          </a:xfrm>
          <a:prstGeom prst="rect">
            <a:avLst/>
          </a:prstGeom>
          <a:solidFill>
            <a:srgbClr val="F7FAFD"/>
          </a:solidFill>
          <a:ln w="12700">
            <a:solidFill>
              <a:srgbClr val="C8DBF0"/>
            </a:solidFill>
            <a:prstDash val="solid"/>
          </a:ln>
        </p:spPr>
        <p:txBody>
          <a:bodyPr/>
          <a:lstStyle/>
          <a:p>
            <a:endParaRPr lang="fr-FR"/>
          </a:p>
        </p:txBody>
      </p:sp>
      <p:sp>
        <p:nvSpPr>
          <p:cNvPr id="7" name="Text 5"/>
          <p:cNvSpPr/>
          <p:nvPr/>
        </p:nvSpPr>
        <p:spPr>
          <a:xfrm>
            <a:off x="457200" y="1810512"/>
            <a:ext cx="2651760" cy="1005840"/>
          </a:xfrm>
          <a:prstGeom prst="rect">
            <a:avLst/>
          </a:prstGeom>
          <a:noFill/>
          <a:ln/>
        </p:spPr>
        <p:txBody>
          <a:bodyPr wrap="square" rtlCol="0" anchor="ctr"/>
          <a:lstStyle/>
          <a:p>
            <a:pPr marL="0" indent="0" algn="ctr">
              <a:buNone/>
            </a:pPr>
            <a:r>
              <a:rPr lang="en-US" sz="7200" b="1" dirty="0">
                <a:solidFill>
                  <a:srgbClr val="1A3A5C"/>
                </a:solidFill>
                <a:latin typeface="Georgia" pitchFamily="34" charset="0"/>
                <a:ea typeface="Georgia" pitchFamily="34" charset="-122"/>
                <a:cs typeface="Georgia" pitchFamily="34" charset="-120"/>
              </a:rPr>
              <a:t>46</a:t>
            </a:r>
            <a:endParaRPr lang="en-US" sz="7200" dirty="0"/>
          </a:p>
        </p:txBody>
      </p:sp>
      <p:sp>
        <p:nvSpPr>
          <p:cNvPr id="8" name="Text 6"/>
          <p:cNvSpPr/>
          <p:nvPr/>
        </p:nvSpPr>
        <p:spPr>
          <a:xfrm>
            <a:off x="566928" y="2816352"/>
            <a:ext cx="2432304" cy="384048"/>
          </a:xfrm>
          <a:prstGeom prst="rect">
            <a:avLst/>
          </a:prstGeom>
          <a:noFill/>
          <a:ln/>
        </p:spPr>
        <p:txBody>
          <a:bodyPr wrap="square" rtlCol="0" anchor="ctr"/>
          <a:lstStyle/>
          <a:p>
            <a:pPr marL="0" indent="0" algn="ctr">
              <a:buNone/>
            </a:pPr>
            <a:r>
              <a:rPr lang="en-US" sz="1300" b="1" dirty="0">
                <a:solidFill>
                  <a:srgbClr val="2E6DA4"/>
                </a:solidFill>
                <a:latin typeface="Calibri" pitchFamily="34" charset="0"/>
                <a:ea typeface="Calibri" pitchFamily="34" charset="-122"/>
                <a:cs typeface="Calibri" pitchFamily="34" charset="-120"/>
              </a:rPr>
              <a:t>member states</a:t>
            </a:r>
            <a:endParaRPr lang="en-US" sz="1300" dirty="0"/>
          </a:p>
        </p:txBody>
      </p:sp>
      <p:sp>
        <p:nvSpPr>
          <p:cNvPr id="9" name="Shape 7"/>
          <p:cNvSpPr/>
          <p:nvPr/>
        </p:nvSpPr>
        <p:spPr>
          <a:xfrm>
            <a:off x="502920" y="3246120"/>
            <a:ext cx="8138160" cy="16459"/>
          </a:xfrm>
          <a:prstGeom prst="rect">
            <a:avLst/>
          </a:prstGeom>
          <a:solidFill>
            <a:srgbClr val="C8DBF0"/>
          </a:solidFill>
          <a:ln w="12700">
            <a:solidFill>
              <a:srgbClr val="C8DBF0"/>
            </a:solidFill>
            <a:prstDash val="solid"/>
          </a:ln>
        </p:spPr>
        <p:txBody>
          <a:bodyPr/>
          <a:lstStyle/>
          <a:p>
            <a:endParaRPr lang="fr-FR"/>
          </a:p>
        </p:txBody>
      </p:sp>
      <p:sp>
        <p:nvSpPr>
          <p:cNvPr id="10" name="Text 8"/>
          <p:cNvSpPr/>
          <p:nvPr/>
        </p:nvSpPr>
        <p:spPr>
          <a:xfrm>
            <a:off x="566928" y="3346704"/>
            <a:ext cx="2432304" cy="1371600"/>
          </a:xfrm>
          <a:prstGeom prst="rect">
            <a:avLst/>
          </a:prstGeom>
          <a:noFill/>
          <a:ln/>
        </p:spPr>
        <p:txBody>
          <a:bodyPr wrap="square" rtlCol="0" anchor="t"/>
          <a:lstStyle/>
          <a:p>
            <a:pPr marL="0" indent="0" algn="ctr">
              <a:buNone/>
            </a:pPr>
            <a:r>
              <a:rPr lang="en-US" sz="1150" dirty="0">
                <a:solidFill>
                  <a:srgbClr val="1A2A3A"/>
                </a:solidFill>
                <a:latin typeface="Calibri" pitchFamily="34" charset="0"/>
                <a:ea typeface="Calibri" pitchFamily="34" charset="-122"/>
                <a:cs typeface="Calibri" pitchFamily="34" charset="-120"/>
              </a:rPr>
              <a:t>A shared European community committed to democratic citizenship education.</a:t>
            </a:r>
            <a:endParaRPr lang="en-US" sz="1150" dirty="0"/>
          </a:p>
        </p:txBody>
      </p:sp>
      <p:sp>
        <p:nvSpPr>
          <p:cNvPr id="11" name="Shape 9"/>
          <p:cNvSpPr/>
          <p:nvPr/>
        </p:nvSpPr>
        <p:spPr>
          <a:xfrm>
            <a:off x="3291840" y="1664208"/>
            <a:ext cx="2651760" cy="3200400"/>
          </a:xfrm>
          <a:prstGeom prst="rect">
            <a:avLst/>
          </a:prstGeom>
          <a:solidFill>
            <a:srgbClr val="F7FAFD"/>
          </a:solidFill>
          <a:ln w="12700">
            <a:solidFill>
              <a:srgbClr val="C8DBF0"/>
            </a:solidFill>
            <a:prstDash val="solid"/>
          </a:ln>
        </p:spPr>
        <p:txBody>
          <a:bodyPr/>
          <a:lstStyle/>
          <a:p>
            <a:endParaRPr lang="fr-FR"/>
          </a:p>
        </p:txBody>
      </p:sp>
      <p:sp>
        <p:nvSpPr>
          <p:cNvPr id="12" name="Text 10"/>
          <p:cNvSpPr/>
          <p:nvPr/>
        </p:nvSpPr>
        <p:spPr>
          <a:xfrm>
            <a:off x="3291840" y="1810512"/>
            <a:ext cx="2651760" cy="1005840"/>
          </a:xfrm>
          <a:prstGeom prst="rect">
            <a:avLst/>
          </a:prstGeom>
          <a:noFill/>
          <a:ln/>
        </p:spPr>
        <p:txBody>
          <a:bodyPr wrap="square" rtlCol="0" anchor="ctr"/>
          <a:lstStyle/>
          <a:p>
            <a:pPr marL="0" indent="0" algn="ctr">
              <a:buNone/>
            </a:pPr>
            <a:r>
              <a:rPr lang="en-US" sz="7200" b="1" dirty="0">
                <a:solidFill>
                  <a:srgbClr val="1A3A5C"/>
                </a:solidFill>
                <a:latin typeface="Georgia" pitchFamily="34" charset="0"/>
                <a:ea typeface="Georgia" pitchFamily="34" charset="-122"/>
                <a:cs typeface="Georgia" pitchFamily="34" charset="-120"/>
              </a:rPr>
              <a:t>1</a:t>
            </a:r>
            <a:endParaRPr lang="en-US" sz="7200" dirty="0"/>
          </a:p>
        </p:txBody>
      </p:sp>
      <p:sp>
        <p:nvSpPr>
          <p:cNvPr id="13" name="Text 11"/>
          <p:cNvSpPr/>
          <p:nvPr/>
        </p:nvSpPr>
        <p:spPr>
          <a:xfrm>
            <a:off x="3401568" y="2816352"/>
            <a:ext cx="2432304" cy="384048"/>
          </a:xfrm>
          <a:prstGeom prst="rect">
            <a:avLst/>
          </a:prstGeom>
          <a:noFill/>
          <a:ln/>
        </p:spPr>
        <p:txBody>
          <a:bodyPr wrap="square" rtlCol="0" anchor="ctr"/>
          <a:lstStyle/>
          <a:p>
            <a:pPr marL="0" indent="0" algn="ctr">
              <a:buNone/>
            </a:pPr>
            <a:r>
              <a:rPr lang="en-US" sz="1300" b="1" dirty="0">
                <a:solidFill>
                  <a:srgbClr val="2E6DA4"/>
                </a:solidFill>
                <a:latin typeface="Calibri" pitchFamily="34" charset="0"/>
                <a:ea typeface="Calibri" pitchFamily="34" charset="-122"/>
                <a:cs typeface="Calibri" pitchFamily="34" charset="-120"/>
              </a:rPr>
              <a:t>normative foundation</a:t>
            </a:r>
            <a:endParaRPr lang="en-US" sz="1300" dirty="0"/>
          </a:p>
        </p:txBody>
      </p:sp>
      <p:sp>
        <p:nvSpPr>
          <p:cNvPr id="14" name="Shape 12"/>
          <p:cNvSpPr/>
          <p:nvPr/>
        </p:nvSpPr>
        <p:spPr>
          <a:xfrm>
            <a:off x="502920" y="3246211"/>
            <a:ext cx="8138160" cy="16459"/>
          </a:xfrm>
          <a:prstGeom prst="rect">
            <a:avLst/>
          </a:prstGeom>
          <a:solidFill>
            <a:srgbClr val="C8DBF0"/>
          </a:solidFill>
          <a:ln w="12700">
            <a:solidFill>
              <a:srgbClr val="C8DBF0"/>
            </a:solidFill>
            <a:prstDash val="solid"/>
          </a:ln>
        </p:spPr>
        <p:txBody>
          <a:bodyPr/>
          <a:lstStyle/>
          <a:p>
            <a:endParaRPr lang="fr-FR"/>
          </a:p>
        </p:txBody>
      </p:sp>
      <p:sp>
        <p:nvSpPr>
          <p:cNvPr id="15" name="Text 13"/>
          <p:cNvSpPr/>
          <p:nvPr/>
        </p:nvSpPr>
        <p:spPr>
          <a:xfrm>
            <a:off x="3401568" y="3346704"/>
            <a:ext cx="2432304" cy="1371600"/>
          </a:xfrm>
          <a:prstGeom prst="rect">
            <a:avLst/>
          </a:prstGeom>
          <a:noFill/>
          <a:ln/>
        </p:spPr>
        <p:txBody>
          <a:bodyPr wrap="square" rtlCol="0" anchor="t"/>
          <a:lstStyle/>
          <a:p>
            <a:pPr marL="0" indent="0" algn="ctr">
              <a:buNone/>
            </a:pPr>
            <a:r>
              <a:rPr lang="en-US" sz="1150" dirty="0">
                <a:solidFill>
                  <a:srgbClr val="1A2A3A"/>
                </a:solidFill>
                <a:latin typeface="Calibri" pitchFamily="34" charset="0"/>
                <a:ea typeface="Calibri" pitchFamily="34" charset="-122"/>
                <a:cs typeface="Calibri" pitchFamily="34" charset="-120"/>
              </a:rPr>
              <a:t>The Charter on EDC/HRE and the RFCDC — the most authoritative reference on this continent.</a:t>
            </a:r>
            <a:endParaRPr lang="en-US" sz="1150" dirty="0"/>
          </a:p>
        </p:txBody>
      </p:sp>
      <p:sp>
        <p:nvSpPr>
          <p:cNvPr id="16" name="Shape 14"/>
          <p:cNvSpPr/>
          <p:nvPr/>
        </p:nvSpPr>
        <p:spPr>
          <a:xfrm>
            <a:off x="6126480" y="1664208"/>
            <a:ext cx="2651760" cy="3200400"/>
          </a:xfrm>
          <a:prstGeom prst="rect">
            <a:avLst/>
          </a:prstGeom>
          <a:solidFill>
            <a:srgbClr val="F7FAFD"/>
          </a:solidFill>
          <a:ln w="12700">
            <a:solidFill>
              <a:srgbClr val="C8DBF0"/>
            </a:solidFill>
            <a:prstDash val="solid"/>
          </a:ln>
        </p:spPr>
        <p:txBody>
          <a:bodyPr/>
          <a:lstStyle/>
          <a:p>
            <a:endParaRPr lang="fr-FR"/>
          </a:p>
        </p:txBody>
      </p:sp>
      <p:sp>
        <p:nvSpPr>
          <p:cNvPr id="17" name="Text 15"/>
          <p:cNvSpPr/>
          <p:nvPr/>
        </p:nvSpPr>
        <p:spPr>
          <a:xfrm>
            <a:off x="6126480" y="1810512"/>
            <a:ext cx="2651760" cy="1005840"/>
          </a:xfrm>
          <a:prstGeom prst="rect">
            <a:avLst/>
          </a:prstGeom>
          <a:noFill/>
          <a:ln/>
        </p:spPr>
        <p:txBody>
          <a:bodyPr wrap="square" rtlCol="0" anchor="ctr"/>
          <a:lstStyle/>
          <a:p>
            <a:pPr marL="0" indent="0" algn="ctr">
              <a:buNone/>
            </a:pPr>
            <a:r>
              <a:rPr lang="en-US" sz="7200" b="1" dirty="0">
                <a:solidFill>
                  <a:srgbClr val="1A3A5C"/>
                </a:solidFill>
                <a:latin typeface="Georgia" pitchFamily="34" charset="0"/>
                <a:ea typeface="Georgia" pitchFamily="34" charset="-122"/>
                <a:cs typeface="Georgia" pitchFamily="34" charset="-120"/>
              </a:rPr>
              <a:t>1</a:t>
            </a:r>
            <a:endParaRPr lang="en-US" sz="7200" dirty="0"/>
          </a:p>
        </p:txBody>
      </p:sp>
      <p:sp>
        <p:nvSpPr>
          <p:cNvPr id="18" name="Text 16"/>
          <p:cNvSpPr/>
          <p:nvPr/>
        </p:nvSpPr>
        <p:spPr>
          <a:xfrm>
            <a:off x="6236208" y="2816352"/>
            <a:ext cx="2432304" cy="384048"/>
          </a:xfrm>
          <a:prstGeom prst="rect">
            <a:avLst/>
          </a:prstGeom>
          <a:noFill/>
          <a:ln/>
        </p:spPr>
        <p:txBody>
          <a:bodyPr wrap="square" rtlCol="0" anchor="ctr"/>
          <a:lstStyle/>
          <a:p>
            <a:pPr marL="0" indent="0" algn="ctr">
              <a:buNone/>
            </a:pPr>
            <a:r>
              <a:rPr lang="en-US" sz="1300" b="1" dirty="0">
                <a:solidFill>
                  <a:srgbClr val="2E6DA4"/>
                </a:solidFill>
                <a:latin typeface="Calibri" pitchFamily="34" charset="0"/>
                <a:ea typeface="Calibri" pitchFamily="34" charset="-122"/>
                <a:cs typeface="Calibri" pitchFamily="34" charset="-120"/>
              </a:rPr>
              <a:t>new architecture</a:t>
            </a:r>
            <a:endParaRPr lang="en-US" sz="1300" dirty="0"/>
          </a:p>
        </p:txBody>
      </p:sp>
      <p:sp>
        <p:nvSpPr>
          <p:cNvPr id="19" name="Shape 17"/>
          <p:cNvSpPr/>
          <p:nvPr/>
        </p:nvSpPr>
        <p:spPr>
          <a:xfrm>
            <a:off x="502920" y="3246303"/>
            <a:ext cx="8138160" cy="16459"/>
          </a:xfrm>
          <a:prstGeom prst="rect">
            <a:avLst/>
          </a:prstGeom>
          <a:solidFill>
            <a:srgbClr val="C8DBF0"/>
          </a:solidFill>
          <a:ln w="12700">
            <a:solidFill>
              <a:srgbClr val="C8DBF0"/>
            </a:solidFill>
            <a:prstDash val="solid"/>
          </a:ln>
        </p:spPr>
        <p:txBody>
          <a:bodyPr/>
          <a:lstStyle/>
          <a:p>
            <a:endParaRPr lang="fr-FR"/>
          </a:p>
        </p:txBody>
      </p:sp>
      <p:sp>
        <p:nvSpPr>
          <p:cNvPr id="20" name="Text 18"/>
          <p:cNvSpPr/>
          <p:nvPr/>
        </p:nvSpPr>
        <p:spPr>
          <a:xfrm>
            <a:off x="6236208" y="3346704"/>
            <a:ext cx="2432304" cy="1371600"/>
          </a:xfrm>
          <a:prstGeom prst="rect">
            <a:avLst/>
          </a:prstGeom>
          <a:noFill/>
          <a:ln/>
        </p:spPr>
        <p:txBody>
          <a:bodyPr wrap="square" rtlCol="0" anchor="t"/>
          <a:lstStyle/>
          <a:p>
            <a:pPr marL="0" indent="0" algn="ctr">
              <a:buNone/>
            </a:pPr>
            <a:r>
              <a:rPr lang="en-US" sz="1150" dirty="0">
                <a:solidFill>
                  <a:srgbClr val="1A2A3A"/>
                </a:solidFill>
                <a:latin typeface="Calibri" pitchFamily="34" charset="0"/>
                <a:ea typeface="Calibri" pitchFamily="34" charset="-122"/>
                <a:cs typeface="Calibri" pitchFamily="34" charset="-120"/>
              </a:rPr>
              <a:t>The ESCE — Principles, Quality Framework, and Co-operation Pillar — coherent and operational.</a:t>
            </a:r>
            <a:endParaRPr lang="en-US" sz="1150" dirty="0"/>
          </a:p>
        </p:txBody>
      </p:sp>
      <p:pic>
        <p:nvPicPr>
          <p:cNvPr id="21" name="Graphic 20">
            <a:extLst>
              <a:ext uri="{FF2B5EF4-FFF2-40B4-BE49-F238E27FC236}">
                <a16:creationId xmlns:a16="http://schemas.microsoft.com/office/drawing/2014/main" id="{C4E675F6-46CB-7DB8-5268-D0456075EBD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29500" y="454229"/>
            <a:ext cx="990600" cy="762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A3A5C"/>
        </a:solidFill>
        <a:effectLst/>
      </p:bgPr>
    </p:bg>
    <p:spTree>
      <p:nvGrpSpPr>
        <p:cNvPr id="1" name=""/>
        <p:cNvGrpSpPr/>
        <p:nvPr/>
      </p:nvGrpSpPr>
      <p:grpSpPr>
        <a:xfrm>
          <a:off x="0" y="0"/>
          <a:ext cx="0" cy="0"/>
          <a:chOff x="0" y="0"/>
          <a:chExt cx="0" cy="0"/>
        </a:xfrm>
      </p:grpSpPr>
      <p:sp>
        <p:nvSpPr>
          <p:cNvPr id="2" name="Shape 0"/>
          <p:cNvSpPr/>
          <p:nvPr/>
        </p:nvSpPr>
        <p:spPr>
          <a:xfrm>
            <a:off x="-1097280" y="2926080"/>
            <a:ext cx="3657600" cy="3657600"/>
          </a:xfrm>
          <a:prstGeom prst="ellipse">
            <a:avLst/>
          </a:prstGeom>
          <a:solidFill>
            <a:srgbClr val="22507A">
              <a:alpha val="50000"/>
            </a:srgbClr>
          </a:solidFill>
          <a:ln w="12700">
            <a:solidFill>
              <a:srgbClr val="22507A">
                <a:alpha val="50000"/>
              </a:srgbClr>
            </a:solidFill>
            <a:prstDash val="solid"/>
          </a:ln>
        </p:spPr>
        <p:txBody>
          <a:bodyPr/>
          <a:lstStyle/>
          <a:p>
            <a:endParaRPr lang="fr-FR"/>
          </a:p>
        </p:txBody>
      </p:sp>
      <p:sp>
        <p:nvSpPr>
          <p:cNvPr id="3" name="Shape 1"/>
          <p:cNvSpPr/>
          <p:nvPr/>
        </p:nvSpPr>
        <p:spPr>
          <a:xfrm>
            <a:off x="7772400" y="-731520"/>
            <a:ext cx="2743200" cy="2743200"/>
          </a:xfrm>
          <a:prstGeom prst="ellipse">
            <a:avLst/>
          </a:prstGeom>
          <a:solidFill>
            <a:srgbClr val="E8914A">
              <a:alpha val="35000"/>
            </a:srgbClr>
          </a:solidFill>
          <a:ln w="12700">
            <a:solidFill>
              <a:srgbClr val="E8914A">
                <a:alpha val="35000"/>
              </a:srgbClr>
            </a:solidFill>
            <a:prstDash val="solid"/>
          </a:ln>
        </p:spPr>
        <p:txBody>
          <a:bodyPr/>
          <a:lstStyle/>
          <a:p>
            <a:endParaRPr lang="fr-FR"/>
          </a:p>
        </p:txBody>
      </p:sp>
      <p:sp>
        <p:nvSpPr>
          <p:cNvPr id="4" name="Text 2"/>
          <p:cNvSpPr/>
          <p:nvPr/>
        </p:nvSpPr>
        <p:spPr>
          <a:xfrm>
            <a:off x="640080" y="594360"/>
            <a:ext cx="7863840" cy="658368"/>
          </a:xfrm>
          <a:prstGeom prst="rect">
            <a:avLst/>
          </a:prstGeom>
          <a:noFill/>
          <a:ln/>
        </p:spPr>
        <p:txBody>
          <a:bodyPr wrap="square" rtlCol="0" anchor="ctr"/>
          <a:lstStyle/>
          <a:p>
            <a:pPr marL="0" indent="0">
              <a:buNone/>
            </a:pPr>
            <a:r>
              <a:rPr lang="en-US" sz="3000" i="1" dirty="0">
                <a:solidFill>
                  <a:srgbClr val="AECDE8"/>
                </a:solidFill>
                <a:latin typeface="Georgia" pitchFamily="34" charset="0"/>
                <a:ea typeface="Georgia" pitchFamily="34" charset="-122"/>
                <a:cs typeface="Georgia" pitchFamily="34" charset="-120"/>
              </a:rPr>
              <a:t>Democracy is not inherited.</a:t>
            </a:r>
            <a:endParaRPr lang="en-US" sz="3000" dirty="0"/>
          </a:p>
        </p:txBody>
      </p:sp>
      <p:sp>
        <p:nvSpPr>
          <p:cNvPr id="5" name="Text 3"/>
          <p:cNvSpPr/>
          <p:nvPr/>
        </p:nvSpPr>
        <p:spPr>
          <a:xfrm>
            <a:off x="640080" y="1298448"/>
            <a:ext cx="7863840" cy="2194560"/>
          </a:xfrm>
          <a:prstGeom prst="rect">
            <a:avLst/>
          </a:prstGeom>
          <a:noFill/>
          <a:ln/>
        </p:spPr>
        <p:txBody>
          <a:bodyPr wrap="square" rtlCol="0" anchor="ctr"/>
          <a:lstStyle/>
          <a:p>
            <a:pPr marL="0" indent="0">
              <a:buNone/>
            </a:pPr>
            <a:r>
              <a:rPr lang="en-US" sz="3400" b="1" dirty="0">
                <a:solidFill>
                  <a:srgbClr val="FFFFFF"/>
                </a:solidFill>
                <a:latin typeface="Georgia" pitchFamily="34" charset="0"/>
                <a:ea typeface="Georgia" pitchFamily="34" charset="-122"/>
                <a:cs typeface="Georgia" pitchFamily="34" charset="-120"/>
              </a:rPr>
              <a:t>But it can be taught.</a:t>
            </a:r>
            <a:endParaRPr lang="en-US" sz="3400" dirty="0"/>
          </a:p>
          <a:p>
            <a:pPr marL="0" indent="0">
              <a:buNone/>
            </a:pPr>
            <a:r>
              <a:rPr lang="en-US" sz="3400" b="1" dirty="0">
                <a:solidFill>
                  <a:srgbClr val="FFFFFF"/>
                </a:solidFill>
                <a:latin typeface="Georgia" pitchFamily="34" charset="0"/>
                <a:ea typeface="Georgia" pitchFamily="34" charset="-122"/>
                <a:cs typeface="Georgia" pitchFamily="34" charset="-120"/>
              </a:rPr>
              <a:t>It can be practised.</a:t>
            </a:r>
            <a:endParaRPr lang="en-US" sz="3400" dirty="0"/>
          </a:p>
          <a:p>
            <a:pPr marL="0" indent="0">
              <a:buNone/>
            </a:pPr>
            <a:r>
              <a:rPr lang="en-US" sz="3400" b="1" dirty="0">
                <a:solidFill>
                  <a:srgbClr val="FFFFFF"/>
                </a:solidFill>
                <a:latin typeface="Georgia" pitchFamily="34" charset="0"/>
                <a:ea typeface="Georgia" pitchFamily="34" charset="-122"/>
                <a:cs typeface="Georgia" pitchFamily="34" charset="-120"/>
              </a:rPr>
              <a:t>And if we do our work well — together —</a:t>
            </a:r>
            <a:endParaRPr lang="en-US" sz="3400" dirty="0"/>
          </a:p>
          <a:p>
            <a:pPr marL="0" indent="0">
              <a:buNone/>
            </a:pPr>
            <a:r>
              <a:rPr lang="en-US" sz="3400" b="1" dirty="0">
                <a:solidFill>
                  <a:srgbClr val="FFFFFF"/>
                </a:solidFill>
                <a:latin typeface="Georgia" pitchFamily="34" charset="0"/>
                <a:ea typeface="Georgia" pitchFamily="34" charset="-122"/>
                <a:cs typeface="Georgia" pitchFamily="34" charset="-120"/>
              </a:rPr>
              <a:t>it can be renewed.</a:t>
            </a:r>
            <a:endParaRPr lang="en-US" sz="3400" dirty="0"/>
          </a:p>
        </p:txBody>
      </p:sp>
      <p:sp>
        <p:nvSpPr>
          <p:cNvPr id="6" name="Shape 4"/>
          <p:cNvSpPr/>
          <p:nvPr/>
        </p:nvSpPr>
        <p:spPr>
          <a:xfrm>
            <a:off x="502920" y="3730752"/>
            <a:ext cx="8138160" cy="16459"/>
          </a:xfrm>
          <a:prstGeom prst="rect">
            <a:avLst/>
          </a:prstGeom>
          <a:solidFill>
            <a:srgbClr val="C8DBF0"/>
          </a:solidFill>
          <a:ln w="12700">
            <a:solidFill>
              <a:srgbClr val="C8DBF0"/>
            </a:solidFill>
            <a:prstDash val="solid"/>
          </a:ln>
        </p:spPr>
        <p:txBody>
          <a:bodyPr/>
          <a:lstStyle/>
          <a:p>
            <a:endParaRPr lang="fr-FR"/>
          </a:p>
        </p:txBody>
      </p:sp>
      <p:sp>
        <p:nvSpPr>
          <p:cNvPr id="7" name="Text 5"/>
          <p:cNvSpPr/>
          <p:nvPr/>
        </p:nvSpPr>
        <p:spPr>
          <a:xfrm>
            <a:off x="640080" y="3840480"/>
            <a:ext cx="7863840" cy="292608"/>
          </a:xfrm>
          <a:prstGeom prst="rect">
            <a:avLst/>
          </a:prstGeom>
          <a:noFill/>
          <a:ln/>
        </p:spPr>
        <p:txBody>
          <a:bodyPr wrap="square" rtlCol="0" anchor="ctr"/>
          <a:lstStyle/>
          <a:p>
            <a:pPr marL="0" indent="0">
              <a:buNone/>
            </a:pPr>
            <a:r>
              <a:rPr lang="en-US" sz="1200" dirty="0">
                <a:solidFill>
                  <a:srgbClr val="7AA8C8"/>
                </a:solidFill>
                <a:latin typeface="Calibri" pitchFamily="34" charset="0"/>
                <a:ea typeface="Calibri" pitchFamily="34" charset="-122"/>
                <a:cs typeface="Calibri" pitchFamily="34" charset="-120"/>
              </a:rPr>
              <a:t>Council of Europe · Education Department</a:t>
            </a:r>
            <a:endParaRPr lang="en-US" sz="1200" dirty="0"/>
          </a:p>
        </p:txBody>
      </p:sp>
      <p:sp>
        <p:nvSpPr>
          <p:cNvPr id="8" name="Text 6"/>
          <p:cNvSpPr/>
          <p:nvPr/>
        </p:nvSpPr>
        <p:spPr>
          <a:xfrm>
            <a:off x="640080" y="4160520"/>
            <a:ext cx="7863840" cy="292608"/>
          </a:xfrm>
          <a:prstGeom prst="rect">
            <a:avLst/>
          </a:prstGeom>
          <a:noFill/>
          <a:ln/>
        </p:spPr>
        <p:txBody>
          <a:bodyPr wrap="square" rtlCol="0" anchor="ctr"/>
          <a:lstStyle/>
          <a:p>
            <a:pPr marL="0" indent="0">
              <a:buNone/>
            </a:pPr>
            <a:r>
              <a:rPr lang="en-US" sz="1100" i="1" dirty="0">
                <a:solidFill>
                  <a:srgbClr val="AECDE8"/>
                </a:solidFill>
                <a:latin typeface="Calibri" pitchFamily="34" charset="0"/>
                <a:ea typeface="Calibri" pitchFamily="34" charset="-122"/>
                <a:cs typeface="Calibri" pitchFamily="34" charset="-120"/>
              </a:rPr>
              <a:t>European Space for Citizenship Education · Launch: Montenegro · December 2026</a:t>
            </a:r>
            <a:endParaRPr lang="en-US" sz="1100" dirty="0"/>
          </a:p>
        </p:txBody>
      </p:sp>
      <p:sp>
        <p:nvSpPr>
          <p:cNvPr id="9" name="Text 7"/>
          <p:cNvSpPr/>
          <p:nvPr/>
        </p:nvSpPr>
        <p:spPr>
          <a:xfrm>
            <a:off x="640080" y="4681728"/>
            <a:ext cx="7863840" cy="292608"/>
          </a:xfrm>
          <a:prstGeom prst="rect">
            <a:avLst/>
          </a:prstGeom>
          <a:noFill/>
          <a:ln/>
        </p:spPr>
        <p:txBody>
          <a:bodyPr wrap="square" rtlCol="0" anchor="ctr"/>
          <a:lstStyle/>
          <a:p>
            <a:pPr marL="0" indent="0">
              <a:buNone/>
            </a:pPr>
            <a:r>
              <a:rPr lang="en-US" sz="1150" b="1" i="1" dirty="0">
                <a:solidFill>
                  <a:srgbClr val="E8914A"/>
                </a:solidFill>
                <a:latin typeface="Georgia" pitchFamily="34" charset="0"/>
                <a:ea typeface="Georgia" pitchFamily="34" charset="-122"/>
                <a:cs typeface="Georgia" pitchFamily="34" charset="-120"/>
              </a:rPr>
              <a:t>Reimagining Education · Innovating Democracy</a:t>
            </a:r>
            <a:endParaRPr lang="en-US" sz="1150" dirty="0"/>
          </a:p>
        </p:txBody>
      </p:sp>
      <p:pic>
        <p:nvPicPr>
          <p:cNvPr id="10" name="Graphic 9">
            <a:extLst>
              <a:ext uri="{FF2B5EF4-FFF2-40B4-BE49-F238E27FC236}">
                <a16:creationId xmlns:a16="http://schemas.microsoft.com/office/drawing/2014/main" id="{B0CD901F-74B7-327D-0E2E-B526FDD4DA0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13320" y="4022445"/>
            <a:ext cx="990600" cy="762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AFD"/>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OPENING</a:t>
            </a:r>
            <a:endParaRPr lang="en-US" sz="750" dirty="0"/>
          </a:p>
        </p:txBody>
      </p:sp>
      <p:sp>
        <p:nvSpPr>
          <p:cNvPr id="4" name="Text 2"/>
          <p:cNvSpPr/>
          <p:nvPr/>
        </p:nvSpPr>
        <p:spPr>
          <a:xfrm>
            <a:off x="502920" y="566928"/>
            <a:ext cx="8138160" cy="822960"/>
          </a:xfrm>
          <a:prstGeom prst="rect">
            <a:avLst/>
          </a:prstGeom>
          <a:noFill/>
          <a:ln/>
        </p:spPr>
        <p:txBody>
          <a:bodyPr wrap="square" rtlCol="0" anchor="t"/>
          <a:lstStyle/>
          <a:p>
            <a:pPr marL="0" indent="0" algn="l">
              <a:buNone/>
            </a:pPr>
            <a:r>
              <a:rPr lang="en-US" sz="3200" b="1" dirty="0">
                <a:solidFill>
                  <a:srgbClr val="1A3A5C"/>
                </a:solidFill>
                <a:latin typeface="Georgia" pitchFamily="34" charset="0"/>
                <a:ea typeface="Georgia" pitchFamily="34" charset="-122"/>
                <a:cs typeface="Georgia" pitchFamily="34" charset="-120"/>
              </a:rPr>
              <a:t>What does it mean to educate</a:t>
            </a:r>
            <a:endParaRPr lang="en-US" sz="3200" dirty="0"/>
          </a:p>
          <a:p>
            <a:pPr marL="0" indent="0" algn="l">
              <a:buNone/>
            </a:pPr>
            <a:r>
              <a:rPr lang="en-US" sz="3200" b="1" dirty="0">
                <a:solidFill>
                  <a:srgbClr val="1A3A5C"/>
                </a:solidFill>
                <a:latin typeface="Georgia" pitchFamily="34" charset="0"/>
                <a:ea typeface="Georgia" pitchFamily="34" charset="-122"/>
                <a:cs typeface="Georgia" pitchFamily="34" charset="-120"/>
              </a:rPr>
              <a:t>for democracy today?</a:t>
            </a:r>
            <a:endParaRPr lang="en-US" sz="3200" dirty="0"/>
          </a:p>
        </p:txBody>
      </p:sp>
      <p:sp>
        <p:nvSpPr>
          <p:cNvPr id="5" name="Shape 3"/>
          <p:cNvSpPr/>
          <p:nvPr/>
        </p:nvSpPr>
        <p:spPr>
          <a:xfrm>
            <a:off x="502920" y="1664208"/>
            <a:ext cx="8138160" cy="16459"/>
          </a:xfrm>
          <a:prstGeom prst="rect">
            <a:avLst/>
          </a:prstGeom>
          <a:solidFill>
            <a:srgbClr val="C8DBF0"/>
          </a:solidFill>
          <a:ln w="12700">
            <a:solidFill>
              <a:srgbClr val="C8DBF0"/>
            </a:solidFill>
            <a:prstDash val="solid"/>
          </a:ln>
        </p:spPr>
        <p:txBody>
          <a:bodyPr/>
          <a:lstStyle/>
          <a:p>
            <a:endParaRPr lang="fr-FR"/>
          </a:p>
        </p:txBody>
      </p:sp>
      <p:sp>
        <p:nvSpPr>
          <p:cNvPr id="6" name="Text 4"/>
          <p:cNvSpPr/>
          <p:nvPr/>
        </p:nvSpPr>
        <p:spPr>
          <a:xfrm>
            <a:off x="502920" y="1801368"/>
            <a:ext cx="5120640" cy="2743200"/>
          </a:xfrm>
          <a:prstGeom prst="rect">
            <a:avLst/>
          </a:prstGeom>
          <a:noFill/>
          <a:ln/>
        </p:spPr>
        <p:txBody>
          <a:bodyPr wrap="square" rtlCol="0" anchor="t"/>
          <a:lstStyle/>
          <a:p>
            <a:pPr marL="0" indent="0" algn="l">
              <a:buNone/>
            </a:pPr>
            <a:r>
              <a:rPr lang="en-US" sz="1300" dirty="0">
                <a:solidFill>
                  <a:srgbClr val="1A2A3A"/>
                </a:solidFill>
                <a:latin typeface="Calibri" pitchFamily="34" charset="0"/>
                <a:ea typeface="Calibri" pitchFamily="34" charset="-122"/>
                <a:cs typeface="Calibri" pitchFamily="34" charset="-120"/>
              </a:rPr>
              <a:t>Democracy is being disputed — openly and loudly — at the centre of European political life.</a:t>
            </a:r>
            <a:endParaRPr lang="en-US" sz="1300" dirty="0"/>
          </a:p>
          <a:p>
            <a:pPr marL="0" indent="0" algn="l">
              <a:buNone/>
            </a:pPr>
            <a:endParaRPr lang="en-US" sz="1300" dirty="0"/>
          </a:p>
          <a:p>
            <a:pPr marL="0" indent="0" algn="l">
              <a:buNone/>
            </a:pPr>
            <a:r>
              <a:rPr lang="en-US" sz="1300" dirty="0">
                <a:solidFill>
                  <a:srgbClr val="1A2A3A"/>
                </a:solidFill>
                <a:latin typeface="Calibri" pitchFamily="34" charset="0"/>
                <a:ea typeface="Calibri" pitchFamily="34" charset="-122"/>
                <a:cs typeface="Calibri" pitchFamily="34" charset="-120"/>
              </a:rPr>
              <a:t>Democracy depicted as the preference of liberal elites. Human rights recast as ideological weaponry. Citizenship education dismissed as indoctrination.</a:t>
            </a:r>
            <a:endParaRPr lang="en-US" sz="1300" dirty="0"/>
          </a:p>
          <a:p>
            <a:pPr marL="0" indent="0" algn="l">
              <a:buNone/>
            </a:pPr>
            <a:endParaRPr lang="en-US" sz="1300" dirty="0"/>
          </a:p>
          <a:p>
            <a:pPr marL="0" indent="0" algn="l">
              <a:buNone/>
            </a:pPr>
            <a:r>
              <a:rPr lang="en-US" sz="1300" dirty="0">
                <a:solidFill>
                  <a:srgbClr val="1A2A3A"/>
                </a:solidFill>
                <a:latin typeface="Calibri" pitchFamily="34" charset="0"/>
                <a:ea typeface="Calibri" pitchFamily="34" charset="-122"/>
                <a:cs typeface="Calibri" pitchFamily="34" charset="-120"/>
              </a:rPr>
              <a:t>These are not fringe positions. They are being voiced by governments, elected officials, and by movements that are growing, not shrinking.</a:t>
            </a:r>
            <a:endParaRPr lang="en-US" sz="1300" dirty="0"/>
          </a:p>
        </p:txBody>
      </p:sp>
      <p:pic>
        <p:nvPicPr>
          <p:cNvPr id="7" name="Image 0" descr="preencoded.png"/>
          <p:cNvPicPr>
            <a:picLocks noChangeAspect="1"/>
          </p:cNvPicPr>
          <p:nvPr/>
        </p:nvPicPr>
        <p:blipFill>
          <a:blip r:embed="rId3"/>
          <a:stretch>
            <a:fillRect/>
          </a:stretch>
        </p:blipFill>
        <p:spPr>
          <a:xfrm>
            <a:off x="6492240" y="1874520"/>
            <a:ext cx="502920" cy="502920"/>
          </a:xfrm>
          <a:prstGeom prst="rect">
            <a:avLst/>
          </a:prstGeom>
        </p:spPr>
      </p:pic>
      <p:sp>
        <p:nvSpPr>
          <p:cNvPr id="8" name="Text 5"/>
          <p:cNvSpPr/>
          <p:nvPr/>
        </p:nvSpPr>
        <p:spPr>
          <a:xfrm>
            <a:off x="5943600" y="2450592"/>
            <a:ext cx="2926080" cy="822960"/>
          </a:xfrm>
          <a:prstGeom prst="rect">
            <a:avLst/>
          </a:prstGeom>
          <a:noFill/>
          <a:ln/>
        </p:spPr>
        <p:txBody>
          <a:bodyPr wrap="square" rtlCol="0" anchor="ctr"/>
          <a:lstStyle/>
          <a:p>
            <a:pPr marL="0" indent="0" algn="l">
              <a:buNone/>
            </a:pPr>
            <a:r>
              <a:rPr lang="en-US" sz="1200" i="1" dirty="0">
                <a:solidFill>
                  <a:srgbClr val="1A2A3A"/>
                </a:solidFill>
                <a:latin typeface="Calibri" pitchFamily="34" charset="0"/>
                <a:ea typeface="Calibri" pitchFamily="34" charset="-122"/>
                <a:cs typeface="Calibri" pitchFamily="34" charset="-120"/>
              </a:rPr>
              <a:t>Europe is living with war, resurgent racism, and algorithmically amplified disinformation.</a:t>
            </a:r>
            <a:endParaRPr lang="en-US" sz="1200" dirty="0"/>
          </a:p>
        </p:txBody>
      </p:sp>
      <p:sp>
        <p:nvSpPr>
          <p:cNvPr id="9" name="Shape 6"/>
          <p:cNvSpPr/>
          <p:nvPr/>
        </p:nvSpPr>
        <p:spPr>
          <a:xfrm>
            <a:off x="5943600" y="3429000"/>
            <a:ext cx="2926080" cy="822960"/>
          </a:xfrm>
          <a:prstGeom prst="rect">
            <a:avLst/>
          </a:prstGeom>
          <a:solidFill>
            <a:srgbClr val="E8914A">
              <a:alpha val="18000"/>
            </a:srgbClr>
          </a:solidFill>
          <a:ln w="12700">
            <a:solidFill>
              <a:srgbClr val="E8914A"/>
            </a:solidFill>
            <a:prstDash val="solid"/>
          </a:ln>
        </p:spPr>
        <p:txBody>
          <a:bodyPr/>
          <a:lstStyle/>
          <a:p>
            <a:endParaRPr lang="fr-FR"/>
          </a:p>
        </p:txBody>
      </p:sp>
      <p:sp>
        <p:nvSpPr>
          <p:cNvPr id="10" name="Text 7"/>
          <p:cNvSpPr/>
          <p:nvPr/>
        </p:nvSpPr>
        <p:spPr>
          <a:xfrm>
            <a:off x="6053328" y="3493008"/>
            <a:ext cx="2706624" cy="694944"/>
          </a:xfrm>
          <a:prstGeom prst="rect">
            <a:avLst/>
          </a:prstGeom>
          <a:noFill/>
          <a:ln/>
        </p:spPr>
        <p:txBody>
          <a:bodyPr wrap="square" rtlCol="0" anchor="ctr"/>
          <a:lstStyle/>
          <a:p>
            <a:pPr marL="0" indent="0" algn="ctr">
              <a:buNone/>
            </a:pPr>
            <a:r>
              <a:rPr lang="en-US" sz="1300" b="1" i="1" dirty="0">
                <a:solidFill>
                  <a:srgbClr val="1A3A5C"/>
                </a:solidFill>
                <a:latin typeface="Georgia" pitchFamily="34" charset="0"/>
                <a:ea typeface="Georgia" pitchFamily="34" charset="-122"/>
                <a:cs typeface="Georgia" pitchFamily="34" charset="-120"/>
              </a:rPr>
              <a:t>So: what do we do with education?</a:t>
            </a:r>
            <a:endParaRPr lang="en-US" sz="1300" dirty="0"/>
          </a:p>
        </p:txBody>
      </p:sp>
      <p:pic>
        <p:nvPicPr>
          <p:cNvPr id="11" name="Graphic 10">
            <a:extLst>
              <a:ext uri="{FF2B5EF4-FFF2-40B4-BE49-F238E27FC236}">
                <a16:creationId xmlns:a16="http://schemas.microsoft.com/office/drawing/2014/main" id="{B20FDA83-F342-E80B-0778-EDD107C1907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429500" y="454229"/>
            <a:ext cx="990600" cy="762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I · THE TRADITION</a:t>
            </a:r>
            <a:endParaRPr lang="en-US" sz="750" dirty="0"/>
          </a:p>
        </p:txBody>
      </p:sp>
      <p:sp>
        <p:nvSpPr>
          <p:cNvPr id="4" name="Text 2"/>
          <p:cNvSpPr/>
          <p:nvPr/>
        </p:nvSpPr>
        <p:spPr>
          <a:xfrm>
            <a:off x="502920" y="566928"/>
            <a:ext cx="8138160" cy="658368"/>
          </a:xfrm>
          <a:prstGeom prst="rect">
            <a:avLst/>
          </a:prstGeom>
          <a:noFill/>
          <a:ln/>
        </p:spPr>
        <p:txBody>
          <a:bodyPr wrap="square" rtlCol="0" anchor="t"/>
          <a:lstStyle/>
          <a:p>
            <a:pPr marL="0" indent="0" algn="l">
              <a:buNone/>
            </a:pPr>
            <a:r>
              <a:rPr lang="en-US" sz="2800" b="1" dirty="0">
                <a:solidFill>
                  <a:srgbClr val="1A3A5C"/>
                </a:solidFill>
                <a:latin typeface="Georgia" pitchFamily="34" charset="0"/>
                <a:ea typeface="Georgia" pitchFamily="34" charset="-122"/>
                <a:cs typeface="Georgia" pitchFamily="34" charset="-120"/>
              </a:rPr>
              <a:t>Thirty years — and a new urgency</a:t>
            </a:r>
            <a:endParaRPr lang="en-US" sz="2800" dirty="0"/>
          </a:p>
        </p:txBody>
      </p:sp>
      <p:sp>
        <p:nvSpPr>
          <p:cNvPr id="5" name="Shape 3"/>
          <p:cNvSpPr/>
          <p:nvPr/>
        </p:nvSpPr>
        <p:spPr>
          <a:xfrm>
            <a:off x="502920" y="1298448"/>
            <a:ext cx="8138160" cy="16459"/>
          </a:xfrm>
          <a:prstGeom prst="rect">
            <a:avLst/>
          </a:prstGeom>
          <a:solidFill>
            <a:srgbClr val="C8DBF0"/>
          </a:solidFill>
          <a:ln w="12700">
            <a:solidFill>
              <a:srgbClr val="C8DBF0"/>
            </a:solidFill>
            <a:prstDash val="solid"/>
          </a:ln>
        </p:spPr>
        <p:txBody>
          <a:bodyPr/>
          <a:lstStyle/>
          <a:p>
            <a:endParaRPr lang="fr-FR"/>
          </a:p>
        </p:txBody>
      </p:sp>
      <p:sp>
        <p:nvSpPr>
          <p:cNvPr id="6" name="Text 4"/>
          <p:cNvSpPr/>
          <p:nvPr/>
        </p:nvSpPr>
        <p:spPr>
          <a:xfrm>
            <a:off x="502920" y="1417320"/>
            <a:ext cx="4023360" cy="365760"/>
          </a:xfrm>
          <a:prstGeom prst="rect">
            <a:avLst/>
          </a:prstGeom>
          <a:noFill/>
          <a:ln/>
        </p:spPr>
        <p:txBody>
          <a:bodyPr wrap="square" rtlCol="0" anchor="ctr"/>
          <a:lstStyle/>
          <a:p>
            <a:pPr marL="0" indent="0">
              <a:buNone/>
            </a:pPr>
            <a:r>
              <a:rPr lang="en-US" sz="1250" i="1" dirty="0">
                <a:solidFill>
                  <a:srgbClr val="6B7E91"/>
                </a:solidFill>
                <a:latin typeface="Calibri" pitchFamily="34" charset="0"/>
                <a:ea typeface="Calibri" pitchFamily="34" charset="-122"/>
                <a:cs typeface="Calibri" pitchFamily="34" charset="-120"/>
              </a:rPr>
              <a:t>The Council of Europe's conviction since its founding:</a:t>
            </a:r>
            <a:endParaRPr lang="en-US" sz="1250" dirty="0"/>
          </a:p>
        </p:txBody>
      </p:sp>
      <p:sp>
        <p:nvSpPr>
          <p:cNvPr id="7" name="Shape 5"/>
          <p:cNvSpPr/>
          <p:nvPr/>
        </p:nvSpPr>
        <p:spPr>
          <a:xfrm>
            <a:off x="502920" y="1828800"/>
            <a:ext cx="4023360" cy="1417320"/>
          </a:xfrm>
          <a:prstGeom prst="rect">
            <a:avLst/>
          </a:prstGeom>
          <a:solidFill>
            <a:srgbClr val="D6E8F7"/>
          </a:solidFill>
          <a:ln w="12700">
            <a:solidFill>
              <a:srgbClr val="C8DBF0"/>
            </a:solidFill>
            <a:prstDash val="solid"/>
          </a:ln>
        </p:spPr>
        <p:txBody>
          <a:bodyPr/>
          <a:lstStyle/>
          <a:p>
            <a:endParaRPr lang="fr-FR"/>
          </a:p>
        </p:txBody>
      </p:sp>
      <p:sp>
        <p:nvSpPr>
          <p:cNvPr id="8" name="Text 6"/>
          <p:cNvSpPr/>
          <p:nvPr/>
        </p:nvSpPr>
        <p:spPr>
          <a:xfrm>
            <a:off x="612648" y="1783080"/>
            <a:ext cx="457200" cy="548640"/>
          </a:xfrm>
          <a:prstGeom prst="rect">
            <a:avLst/>
          </a:prstGeom>
          <a:noFill/>
          <a:ln/>
        </p:spPr>
        <p:txBody>
          <a:bodyPr wrap="square" lIns="0" tIns="0" rIns="0" bIns="0" rtlCol="0" anchor="ctr"/>
          <a:lstStyle/>
          <a:p>
            <a:pPr marL="0" indent="0">
              <a:buNone/>
            </a:pPr>
            <a:r>
              <a:rPr lang="en-US" sz="5200" b="1" dirty="0">
                <a:solidFill>
                  <a:srgbClr val="2E6DA4"/>
                </a:solidFill>
                <a:latin typeface="Georgia" pitchFamily="34" charset="0"/>
                <a:ea typeface="Georgia" pitchFamily="34" charset="-122"/>
                <a:cs typeface="Georgia" pitchFamily="34" charset="-120"/>
              </a:rPr>
              <a:t>“</a:t>
            </a:r>
            <a:endParaRPr lang="en-US" sz="5200" dirty="0"/>
          </a:p>
        </p:txBody>
      </p:sp>
      <p:sp>
        <p:nvSpPr>
          <p:cNvPr id="9" name="Text 7"/>
          <p:cNvSpPr/>
          <p:nvPr/>
        </p:nvSpPr>
        <p:spPr>
          <a:xfrm>
            <a:off x="704088" y="2084832"/>
            <a:ext cx="3675888" cy="1069848"/>
          </a:xfrm>
          <a:prstGeom prst="rect">
            <a:avLst/>
          </a:prstGeom>
          <a:noFill/>
          <a:ln/>
        </p:spPr>
        <p:txBody>
          <a:bodyPr wrap="square" rtlCol="0" anchor="t"/>
          <a:lstStyle/>
          <a:p>
            <a:pPr marL="0" indent="0" algn="l">
              <a:buNone/>
            </a:pPr>
            <a:r>
              <a:rPr lang="en-US" sz="1350" i="1" dirty="0">
                <a:solidFill>
                  <a:srgbClr val="1A2A3A"/>
                </a:solidFill>
                <a:latin typeface="Georgia" pitchFamily="34" charset="0"/>
                <a:ea typeface="Georgia" pitchFamily="34" charset="-122"/>
                <a:cs typeface="Georgia" pitchFamily="34" charset="-120"/>
              </a:rPr>
              <a:t>Democracy is not inherited. It must be learned. It must be practised. And it must be renewed, by each generation.</a:t>
            </a:r>
            <a:endParaRPr lang="en-US" sz="1350" dirty="0"/>
          </a:p>
        </p:txBody>
      </p:sp>
      <p:sp>
        <p:nvSpPr>
          <p:cNvPr id="10" name="Text 8"/>
          <p:cNvSpPr/>
          <p:nvPr/>
        </p:nvSpPr>
        <p:spPr>
          <a:xfrm>
            <a:off x="4846320" y="1417320"/>
            <a:ext cx="3977640" cy="292608"/>
          </a:xfrm>
          <a:prstGeom prst="rect">
            <a:avLst/>
          </a:prstGeom>
          <a:noFill/>
          <a:ln/>
        </p:spPr>
        <p:txBody>
          <a:bodyPr wrap="square" rtlCol="0" anchor="ctr"/>
          <a:lstStyle/>
          <a:p>
            <a:pPr marL="0" indent="0">
              <a:buNone/>
            </a:pPr>
            <a:r>
              <a:rPr lang="en-US" sz="1100" b="1" kern="0" spc="50" dirty="0">
                <a:solidFill>
                  <a:srgbClr val="6B7E91"/>
                </a:solidFill>
                <a:latin typeface="Calibri" pitchFamily="34" charset="0"/>
                <a:ea typeface="Calibri" pitchFamily="34" charset="-122"/>
                <a:cs typeface="Calibri" pitchFamily="34" charset="-120"/>
              </a:rPr>
              <a:t>Our cornerstone instruments</a:t>
            </a:r>
            <a:endParaRPr lang="en-US" sz="1100" dirty="0"/>
          </a:p>
        </p:txBody>
      </p:sp>
      <p:sp>
        <p:nvSpPr>
          <p:cNvPr id="11" name="Shape 9"/>
          <p:cNvSpPr/>
          <p:nvPr/>
        </p:nvSpPr>
        <p:spPr>
          <a:xfrm>
            <a:off x="4846320" y="1755648"/>
            <a:ext cx="3977640" cy="1005840"/>
          </a:xfrm>
          <a:prstGeom prst="rect">
            <a:avLst/>
          </a:prstGeom>
          <a:solidFill>
            <a:srgbClr val="FFFFFF"/>
          </a:solidFill>
          <a:ln/>
          <a:effectLst>
            <a:outerShdw blurRad="101600" dist="25400" dir="8100000" algn="bl" rotWithShape="0">
              <a:srgbClr val="000000">
                <a:alpha val="8000"/>
              </a:srgbClr>
            </a:outerShdw>
          </a:effectLst>
        </p:spPr>
        <p:txBody>
          <a:bodyPr/>
          <a:lstStyle/>
          <a:p>
            <a:endParaRPr lang="fr-FR"/>
          </a:p>
        </p:txBody>
      </p:sp>
      <p:sp>
        <p:nvSpPr>
          <p:cNvPr id="12" name="Shape 10"/>
          <p:cNvSpPr/>
          <p:nvPr/>
        </p:nvSpPr>
        <p:spPr>
          <a:xfrm>
            <a:off x="4846320" y="1755648"/>
            <a:ext cx="64008" cy="1005840"/>
          </a:xfrm>
          <a:prstGeom prst="rect">
            <a:avLst/>
          </a:prstGeom>
          <a:solidFill>
            <a:srgbClr val="2E6DA4"/>
          </a:solidFill>
          <a:ln w="12700">
            <a:solidFill>
              <a:srgbClr val="2E6DA4"/>
            </a:solidFill>
            <a:prstDash val="solid"/>
          </a:ln>
        </p:spPr>
        <p:txBody>
          <a:bodyPr/>
          <a:lstStyle/>
          <a:p>
            <a:endParaRPr lang="fr-FR"/>
          </a:p>
        </p:txBody>
      </p:sp>
      <p:sp>
        <p:nvSpPr>
          <p:cNvPr id="13" name="Text 11"/>
          <p:cNvSpPr/>
          <p:nvPr/>
        </p:nvSpPr>
        <p:spPr>
          <a:xfrm>
            <a:off x="5010912" y="1865376"/>
            <a:ext cx="3721608" cy="274320"/>
          </a:xfrm>
          <a:prstGeom prst="rect">
            <a:avLst/>
          </a:prstGeom>
          <a:noFill/>
          <a:ln/>
        </p:spPr>
        <p:txBody>
          <a:bodyPr wrap="square" lIns="0" tIns="0" rIns="0" bIns="0" rtlCol="0" anchor="ctr"/>
          <a:lstStyle/>
          <a:p>
            <a:pPr marL="0" indent="0">
              <a:buNone/>
            </a:pPr>
            <a:r>
              <a:rPr lang="en-US" sz="1100" b="1" dirty="0">
                <a:solidFill>
                  <a:srgbClr val="2E6DA4"/>
                </a:solidFill>
                <a:latin typeface="Calibri" pitchFamily="34" charset="0"/>
                <a:ea typeface="Calibri" pitchFamily="34" charset="-122"/>
                <a:cs typeface="Calibri" pitchFamily="34" charset="-120"/>
              </a:rPr>
              <a:t>Charter on EDC/HRE  (2010)</a:t>
            </a:r>
            <a:endParaRPr lang="en-US" sz="1100" dirty="0"/>
          </a:p>
        </p:txBody>
      </p:sp>
      <p:sp>
        <p:nvSpPr>
          <p:cNvPr id="14" name="Text 12"/>
          <p:cNvSpPr/>
          <p:nvPr/>
        </p:nvSpPr>
        <p:spPr>
          <a:xfrm>
            <a:off x="5010912" y="2103120"/>
            <a:ext cx="3721608" cy="566928"/>
          </a:xfrm>
          <a:prstGeom prst="rect">
            <a:avLst/>
          </a:prstGeom>
          <a:noFill/>
          <a:ln/>
        </p:spPr>
        <p:txBody>
          <a:bodyPr wrap="square" lIns="0" tIns="0" rIns="0" bIns="0" rtlCol="0" anchor="t"/>
          <a:lstStyle/>
          <a:p>
            <a:pPr marL="0" indent="0" algn="l">
              <a:buNone/>
            </a:pPr>
            <a:r>
              <a:rPr lang="en-US" sz="1100" dirty="0">
                <a:solidFill>
                  <a:srgbClr val="1A2A3A"/>
                </a:solidFill>
                <a:latin typeface="Calibri" pitchFamily="34" charset="0"/>
                <a:ea typeface="Calibri" pitchFamily="34" charset="-122"/>
                <a:cs typeface="Calibri" pitchFamily="34" charset="-120"/>
              </a:rPr>
              <a:t>The most authoritative normative reference on citizenship education in Europe. Committee of Ministers Recommendation CM/Rec(2010)7.</a:t>
            </a:r>
            <a:endParaRPr lang="en-US" sz="1100" dirty="0"/>
          </a:p>
        </p:txBody>
      </p:sp>
      <p:sp>
        <p:nvSpPr>
          <p:cNvPr id="15" name="Shape 13"/>
          <p:cNvSpPr/>
          <p:nvPr/>
        </p:nvSpPr>
        <p:spPr>
          <a:xfrm>
            <a:off x="4846320" y="2852928"/>
            <a:ext cx="3977640" cy="1005840"/>
          </a:xfrm>
          <a:prstGeom prst="rect">
            <a:avLst/>
          </a:prstGeom>
          <a:solidFill>
            <a:srgbClr val="FFFFFF"/>
          </a:solidFill>
          <a:ln/>
          <a:effectLst>
            <a:outerShdw blurRad="101600" dist="25400" dir="8100000" algn="bl" rotWithShape="0">
              <a:srgbClr val="000000">
                <a:alpha val="8000"/>
              </a:srgbClr>
            </a:outerShdw>
          </a:effectLst>
        </p:spPr>
        <p:txBody>
          <a:bodyPr/>
          <a:lstStyle/>
          <a:p>
            <a:endParaRPr lang="fr-FR"/>
          </a:p>
        </p:txBody>
      </p:sp>
      <p:sp>
        <p:nvSpPr>
          <p:cNvPr id="16" name="Shape 14"/>
          <p:cNvSpPr/>
          <p:nvPr/>
        </p:nvSpPr>
        <p:spPr>
          <a:xfrm>
            <a:off x="4846320" y="2852928"/>
            <a:ext cx="64008" cy="1005840"/>
          </a:xfrm>
          <a:prstGeom prst="rect">
            <a:avLst/>
          </a:prstGeom>
          <a:solidFill>
            <a:srgbClr val="1A3A5C"/>
          </a:solidFill>
          <a:ln w="12700">
            <a:solidFill>
              <a:srgbClr val="1A3A5C"/>
            </a:solidFill>
            <a:prstDash val="solid"/>
          </a:ln>
        </p:spPr>
        <p:txBody>
          <a:bodyPr/>
          <a:lstStyle/>
          <a:p>
            <a:endParaRPr lang="fr-FR"/>
          </a:p>
        </p:txBody>
      </p:sp>
      <p:sp>
        <p:nvSpPr>
          <p:cNvPr id="17" name="Text 15"/>
          <p:cNvSpPr/>
          <p:nvPr/>
        </p:nvSpPr>
        <p:spPr>
          <a:xfrm>
            <a:off x="5010912" y="2962656"/>
            <a:ext cx="3721608" cy="274320"/>
          </a:xfrm>
          <a:prstGeom prst="rect">
            <a:avLst/>
          </a:prstGeom>
          <a:noFill/>
          <a:ln/>
        </p:spPr>
        <p:txBody>
          <a:bodyPr wrap="square" lIns="0" tIns="0" rIns="0" bIns="0" rtlCol="0" anchor="ctr"/>
          <a:lstStyle/>
          <a:p>
            <a:pPr marL="0" indent="0">
              <a:buNone/>
            </a:pPr>
            <a:r>
              <a:rPr lang="en-US" sz="1100" b="1" dirty="0">
                <a:solidFill>
                  <a:srgbClr val="1A3A5C"/>
                </a:solidFill>
                <a:latin typeface="Calibri" pitchFamily="34" charset="0"/>
                <a:ea typeface="Calibri" pitchFamily="34" charset="-122"/>
                <a:cs typeface="Calibri" pitchFamily="34" charset="-120"/>
              </a:rPr>
              <a:t>RFCDC</a:t>
            </a:r>
            <a:endParaRPr lang="en-US" sz="1100" dirty="0"/>
          </a:p>
        </p:txBody>
      </p:sp>
      <p:sp>
        <p:nvSpPr>
          <p:cNvPr id="18" name="Text 16"/>
          <p:cNvSpPr/>
          <p:nvPr/>
        </p:nvSpPr>
        <p:spPr>
          <a:xfrm>
            <a:off x="5010912" y="3200400"/>
            <a:ext cx="3721608" cy="566928"/>
          </a:xfrm>
          <a:prstGeom prst="rect">
            <a:avLst/>
          </a:prstGeom>
          <a:noFill/>
          <a:ln/>
        </p:spPr>
        <p:txBody>
          <a:bodyPr wrap="square" lIns="0" tIns="0" rIns="0" bIns="0" rtlCol="0" anchor="t"/>
          <a:lstStyle/>
          <a:p>
            <a:pPr marL="0" indent="0" algn="l">
              <a:buNone/>
            </a:pPr>
            <a:r>
              <a:rPr lang="en-US" sz="1100" dirty="0">
                <a:solidFill>
                  <a:srgbClr val="1A2A3A"/>
                </a:solidFill>
                <a:latin typeface="Calibri" pitchFamily="34" charset="0"/>
                <a:ea typeface="Calibri" pitchFamily="34" charset="-122"/>
                <a:cs typeface="Calibri" pitchFamily="34" charset="-120"/>
              </a:rPr>
              <a:t>A cross-nationally validated framework of competences: values, attitudes, skills, knowledge and critical understanding for democratic life.</a:t>
            </a:r>
            <a:endParaRPr lang="en-US" sz="1100" dirty="0"/>
          </a:p>
        </p:txBody>
      </p:sp>
      <p:sp>
        <p:nvSpPr>
          <p:cNvPr id="19" name="Text 17"/>
          <p:cNvSpPr/>
          <p:nvPr/>
        </p:nvSpPr>
        <p:spPr>
          <a:xfrm>
            <a:off x="502920" y="3383280"/>
            <a:ext cx="4023360" cy="502920"/>
          </a:xfrm>
          <a:prstGeom prst="rect">
            <a:avLst/>
          </a:prstGeom>
          <a:noFill/>
          <a:ln/>
        </p:spPr>
        <p:txBody>
          <a:bodyPr wrap="square" rtlCol="0" anchor="ctr"/>
          <a:lstStyle/>
          <a:p>
            <a:pPr marL="0" indent="0">
              <a:buNone/>
            </a:pPr>
            <a:r>
              <a:rPr lang="en-US" sz="1300" b="1" i="1" dirty="0">
                <a:solidFill>
                  <a:srgbClr val="E8914A"/>
                </a:solidFill>
                <a:latin typeface="Georgia" pitchFamily="34" charset="0"/>
                <a:ea typeface="Georgia" pitchFamily="34" charset="-122"/>
                <a:cs typeface="Georgia" pitchFamily="34" charset="-120"/>
              </a:rPr>
              <a:t>And yet — the world those instruments addressed has shifted.</a:t>
            </a:r>
            <a:endParaRPr lang="en-US" sz="1300" dirty="0"/>
          </a:p>
        </p:txBody>
      </p:sp>
      <p:pic>
        <p:nvPicPr>
          <p:cNvPr id="20" name="Graphic 19">
            <a:extLst>
              <a:ext uri="{FF2B5EF4-FFF2-40B4-BE49-F238E27FC236}">
                <a16:creationId xmlns:a16="http://schemas.microsoft.com/office/drawing/2014/main" id="{5E0B9A61-B011-56C5-6EF1-73671D2958D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41920" y="4195572"/>
            <a:ext cx="990600" cy="762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AFD"/>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I · THE URGENCY</a:t>
            </a:r>
            <a:endParaRPr lang="en-US" sz="750" dirty="0"/>
          </a:p>
        </p:txBody>
      </p:sp>
      <p:sp>
        <p:nvSpPr>
          <p:cNvPr id="4" name="Text 2"/>
          <p:cNvSpPr/>
          <p:nvPr/>
        </p:nvSpPr>
        <p:spPr>
          <a:xfrm>
            <a:off x="502920" y="402336"/>
            <a:ext cx="8138160" cy="822960"/>
          </a:xfrm>
          <a:prstGeom prst="rect">
            <a:avLst/>
          </a:prstGeom>
          <a:noFill/>
          <a:ln/>
        </p:spPr>
        <p:txBody>
          <a:bodyPr wrap="square" rtlCol="0" anchor="t"/>
          <a:lstStyle/>
          <a:p>
            <a:pPr marL="0" indent="0" algn="l">
              <a:buNone/>
            </a:pPr>
            <a:r>
              <a:rPr lang="en-US" sz="3200" b="1" dirty="0">
                <a:solidFill>
                  <a:srgbClr val="1A3A5C"/>
                </a:solidFill>
                <a:latin typeface="Georgia" pitchFamily="34" charset="0"/>
                <a:ea typeface="Georgia" pitchFamily="34" charset="-122"/>
                <a:cs typeface="Georgia" pitchFamily="34" charset="-120"/>
              </a:rPr>
              <a:t>The challenges of 2026</a:t>
            </a:r>
            <a:endParaRPr lang="en-US" sz="3200" dirty="0"/>
          </a:p>
          <a:p>
            <a:pPr marL="0" indent="0" algn="l">
              <a:buNone/>
            </a:pPr>
            <a:r>
              <a:rPr lang="en-US" sz="3200" b="1" dirty="0">
                <a:solidFill>
                  <a:srgbClr val="1A3A5C"/>
                </a:solidFill>
                <a:latin typeface="Georgia" pitchFamily="34" charset="0"/>
                <a:ea typeface="Georgia" pitchFamily="34" charset="-122"/>
                <a:cs typeface="Georgia" pitchFamily="34" charset="-120"/>
              </a:rPr>
              <a:t>are not the challenges of 2010</a:t>
            </a:r>
            <a:endParaRPr lang="en-US" sz="3200" dirty="0"/>
          </a:p>
        </p:txBody>
      </p:sp>
      <p:sp>
        <p:nvSpPr>
          <p:cNvPr id="5" name="Shape 3"/>
          <p:cNvSpPr/>
          <p:nvPr/>
        </p:nvSpPr>
        <p:spPr>
          <a:xfrm>
            <a:off x="502920" y="1481328"/>
            <a:ext cx="8138160" cy="16459"/>
          </a:xfrm>
          <a:prstGeom prst="rect">
            <a:avLst/>
          </a:prstGeom>
          <a:solidFill>
            <a:srgbClr val="C8DBF0"/>
          </a:solidFill>
          <a:ln w="12700">
            <a:solidFill>
              <a:srgbClr val="C8DBF0"/>
            </a:solidFill>
            <a:prstDash val="solid"/>
          </a:ln>
        </p:spPr>
        <p:txBody>
          <a:bodyPr/>
          <a:lstStyle/>
          <a:p>
            <a:endParaRPr lang="fr-FR"/>
          </a:p>
        </p:txBody>
      </p:sp>
      <p:sp>
        <p:nvSpPr>
          <p:cNvPr id="6" name="Shape 4"/>
          <p:cNvSpPr/>
          <p:nvPr/>
        </p:nvSpPr>
        <p:spPr>
          <a:xfrm>
            <a:off x="457200" y="1664208"/>
            <a:ext cx="2697480" cy="2560320"/>
          </a:xfrm>
          <a:prstGeom prst="rect">
            <a:avLst/>
          </a:prstGeom>
          <a:solidFill>
            <a:srgbClr val="FFFFFF"/>
          </a:solidFill>
          <a:ln/>
          <a:effectLst>
            <a:outerShdw blurRad="114300" dist="25400" dir="8100000" algn="bl" rotWithShape="0">
              <a:srgbClr val="000000">
                <a:alpha val="9000"/>
              </a:srgbClr>
            </a:outerShdw>
          </a:effectLst>
        </p:spPr>
        <p:txBody>
          <a:bodyPr/>
          <a:lstStyle/>
          <a:p>
            <a:endParaRPr lang="fr-FR"/>
          </a:p>
        </p:txBody>
      </p:sp>
      <p:pic>
        <p:nvPicPr>
          <p:cNvPr id="7" name="Image 0" descr="preencoded.png"/>
          <p:cNvPicPr>
            <a:picLocks noChangeAspect="1"/>
          </p:cNvPicPr>
          <p:nvPr/>
        </p:nvPicPr>
        <p:blipFill>
          <a:blip r:embed="rId3"/>
          <a:stretch>
            <a:fillRect/>
          </a:stretch>
        </p:blipFill>
        <p:spPr>
          <a:xfrm>
            <a:off x="1554480" y="1810512"/>
            <a:ext cx="502920" cy="502920"/>
          </a:xfrm>
          <a:prstGeom prst="rect">
            <a:avLst/>
          </a:prstGeom>
        </p:spPr>
      </p:pic>
      <p:sp>
        <p:nvSpPr>
          <p:cNvPr id="8" name="Text 5"/>
          <p:cNvSpPr/>
          <p:nvPr/>
        </p:nvSpPr>
        <p:spPr>
          <a:xfrm>
            <a:off x="594360" y="2395728"/>
            <a:ext cx="2423160" cy="347472"/>
          </a:xfrm>
          <a:prstGeom prst="rect">
            <a:avLst/>
          </a:prstGeom>
          <a:noFill/>
          <a:ln/>
        </p:spPr>
        <p:txBody>
          <a:bodyPr wrap="square" rtlCol="0" anchor="ctr"/>
          <a:lstStyle/>
          <a:p>
            <a:pPr marL="0" indent="0" algn="ctr">
              <a:buNone/>
            </a:pPr>
            <a:r>
              <a:rPr lang="en-US" sz="1200" b="1" dirty="0">
                <a:solidFill>
                  <a:srgbClr val="1A3A5C"/>
                </a:solidFill>
                <a:latin typeface="Calibri" pitchFamily="34" charset="0"/>
                <a:ea typeface="Calibri" pitchFamily="34" charset="-122"/>
                <a:cs typeface="Calibri" pitchFamily="34" charset="-120"/>
              </a:rPr>
              <a:t>Digital revolution</a:t>
            </a:r>
            <a:endParaRPr lang="en-US" sz="1200" dirty="0"/>
          </a:p>
        </p:txBody>
      </p:sp>
      <p:sp>
        <p:nvSpPr>
          <p:cNvPr id="9" name="Text 6"/>
          <p:cNvSpPr/>
          <p:nvPr/>
        </p:nvSpPr>
        <p:spPr>
          <a:xfrm>
            <a:off x="594360" y="2798064"/>
            <a:ext cx="2423160" cy="1316736"/>
          </a:xfrm>
          <a:prstGeom prst="rect">
            <a:avLst/>
          </a:prstGeom>
          <a:noFill/>
          <a:ln/>
        </p:spPr>
        <p:txBody>
          <a:bodyPr wrap="square" rtlCol="0" anchor="t"/>
          <a:lstStyle/>
          <a:p>
            <a:pPr marL="0" indent="0" algn="l">
              <a:buNone/>
            </a:pPr>
            <a:r>
              <a:rPr lang="en-US" sz="1100" dirty="0">
                <a:solidFill>
                  <a:srgbClr val="1A2A3A"/>
                </a:solidFill>
                <a:latin typeface="Calibri" pitchFamily="34" charset="0"/>
                <a:ea typeface="Calibri" pitchFamily="34" charset="-122"/>
                <a:cs typeface="Calibri" pitchFamily="34" charset="-120"/>
              </a:rPr>
              <a:t>Transformed how citizens encounter information, participate, and are manipulated. AI reshapes public discourse and epistemic authority.</a:t>
            </a:r>
            <a:endParaRPr lang="en-US" sz="1100" dirty="0"/>
          </a:p>
        </p:txBody>
      </p:sp>
      <p:sp>
        <p:nvSpPr>
          <p:cNvPr id="10" name="Shape 7"/>
          <p:cNvSpPr/>
          <p:nvPr/>
        </p:nvSpPr>
        <p:spPr>
          <a:xfrm>
            <a:off x="3355848" y="1664208"/>
            <a:ext cx="2697480" cy="2560320"/>
          </a:xfrm>
          <a:prstGeom prst="rect">
            <a:avLst/>
          </a:prstGeom>
          <a:solidFill>
            <a:srgbClr val="FFFFFF"/>
          </a:solidFill>
          <a:ln/>
          <a:effectLst>
            <a:outerShdw blurRad="114300" dist="25400" dir="8100000" algn="bl" rotWithShape="0">
              <a:srgbClr val="000000">
                <a:alpha val="9000"/>
              </a:srgbClr>
            </a:outerShdw>
          </a:effectLst>
        </p:spPr>
        <p:txBody>
          <a:bodyPr/>
          <a:lstStyle/>
          <a:p>
            <a:endParaRPr lang="fr-FR"/>
          </a:p>
        </p:txBody>
      </p:sp>
      <p:pic>
        <p:nvPicPr>
          <p:cNvPr id="11" name="Image 1" descr="preencoded.png"/>
          <p:cNvPicPr>
            <a:picLocks noChangeAspect="1"/>
          </p:cNvPicPr>
          <p:nvPr/>
        </p:nvPicPr>
        <p:blipFill>
          <a:blip r:embed="rId4"/>
          <a:stretch>
            <a:fillRect/>
          </a:stretch>
        </p:blipFill>
        <p:spPr>
          <a:xfrm>
            <a:off x="4453128" y="1810512"/>
            <a:ext cx="502920" cy="502920"/>
          </a:xfrm>
          <a:prstGeom prst="rect">
            <a:avLst/>
          </a:prstGeom>
        </p:spPr>
      </p:pic>
      <p:sp>
        <p:nvSpPr>
          <p:cNvPr id="12" name="Text 8"/>
          <p:cNvSpPr/>
          <p:nvPr/>
        </p:nvSpPr>
        <p:spPr>
          <a:xfrm>
            <a:off x="3493008" y="2395728"/>
            <a:ext cx="2423160" cy="347472"/>
          </a:xfrm>
          <a:prstGeom prst="rect">
            <a:avLst/>
          </a:prstGeom>
          <a:noFill/>
          <a:ln/>
        </p:spPr>
        <p:txBody>
          <a:bodyPr wrap="square" rtlCol="0" anchor="ctr"/>
          <a:lstStyle/>
          <a:p>
            <a:pPr marL="0" indent="0" algn="ctr">
              <a:buNone/>
            </a:pPr>
            <a:r>
              <a:rPr lang="en-US" sz="1200" b="1" dirty="0">
                <a:solidFill>
                  <a:srgbClr val="1A3A5C"/>
                </a:solidFill>
                <a:latin typeface="Calibri" pitchFamily="34" charset="0"/>
                <a:ea typeface="Calibri" pitchFamily="34" charset="-122"/>
                <a:cs typeface="Calibri" pitchFamily="34" charset="-120"/>
              </a:rPr>
              <a:t>Anti-democratic pressure</a:t>
            </a:r>
            <a:endParaRPr lang="en-US" sz="1200" dirty="0"/>
          </a:p>
        </p:txBody>
      </p:sp>
      <p:sp>
        <p:nvSpPr>
          <p:cNvPr id="13" name="Text 9"/>
          <p:cNvSpPr/>
          <p:nvPr/>
        </p:nvSpPr>
        <p:spPr>
          <a:xfrm>
            <a:off x="3493008" y="2798064"/>
            <a:ext cx="2423160" cy="1316736"/>
          </a:xfrm>
          <a:prstGeom prst="rect">
            <a:avLst/>
          </a:prstGeom>
          <a:noFill/>
          <a:ln/>
        </p:spPr>
        <p:txBody>
          <a:bodyPr wrap="square" rtlCol="0" anchor="t"/>
          <a:lstStyle/>
          <a:p>
            <a:pPr marL="0" indent="0" algn="l">
              <a:buNone/>
            </a:pPr>
            <a:r>
              <a:rPr lang="en-US" sz="1100" dirty="0">
                <a:solidFill>
                  <a:srgbClr val="1A2A3A"/>
                </a:solidFill>
                <a:latin typeface="Calibri" pitchFamily="34" charset="0"/>
                <a:ea typeface="Calibri" pitchFamily="34" charset="-122"/>
                <a:cs typeface="Calibri" pitchFamily="34" charset="-120"/>
              </a:rPr>
              <a:t>Individuals and groups who openly prefer non-democratic values — and argue this is a legitimate choice in a free society.</a:t>
            </a:r>
            <a:endParaRPr lang="en-US" sz="1100" dirty="0"/>
          </a:p>
        </p:txBody>
      </p:sp>
      <p:sp>
        <p:nvSpPr>
          <p:cNvPr id="14" name="Shape 10"/>
          <p:cNvSpPr/>
          <p:nvPr/>
        </p:nvSpPr>
        <p:spPr>
          <a:xfrm>
            <a:off x="6254496" y="1664208"/>
            <a:ext cx="2697480" cy="2560320"/>
          </a:xfrm>
          <a:prstGeom prst="rect">
            <a:avLst/>
          </a:prstGeom>
          <a:solidFill>
            <a:srgbClr val="FFFFFF"/>
          </a:solidFill>
          <a:ln/>
          <a:effectLst>
            <a:outerShdw blurRad="114300" dist="25400" dir="8100000" algn="bl" rotWithShape="0">
              <a:srgbClr val="000000">
                <a:alpha val="9000"/>
              </a:srgbClr>
            </a:outerShdw>
          </a:effectLst>
        </p:spPr>
        <p:txBody>
          <a:bodyPr/>
          <a:lstStyle/>
          <a:p>
            <a:endParaRPr lang="fr-FR"/>
          </a:p>
        </p:txBody>
      </p:sp>
      <p:pic>
        <p:nvPicPr>
          <p:cNvPr id="15" name="Image 2" descr="preencoded.png"/>
          <p:cNvPicPr>
            <a:picLocks noChangeAspect="1"/>
          </p:cNvPicPr>
          <p:nvPr/>
        </p:nvPicPr>
        <p:blipFill>
          <a:blip r:embed="rId5"/>
          <a:stretch>
            <a:fillRect/>
          </a:stretch>
        </p:blipFill>
        <p:spPr>
          <a:xfrm>
            <a:off x="7351776" y="1810512"/>
            <a:ext cx="502920" cy="502920"/>
          </a:xfrm>
          <a:prstGeom prst="rect">
            <a:avLst/>
          </a:prstGeom>
        </p:spPr>
      </p:pic>
      <p:sp>
        <p:nvSpPr>
          <p:cNvPr id="16" name="Text 11"/>
          <p:cNvSpPr/>
          <p:nvPr/>
        </p:nvSpPr>
        <p:spPr>
          <a:xfrm>
            <a:off x="6391656" y="2395728"/>
            <a:ext cx="2423160" cy="347472"/>
          </a:xfrm>
          <a:prstGeom prst="rect">
            <a:avLst/>
          </a:prstGeom>
          <a:noFill/>
          <a:ln/>
        </p:spPr>
        <p:txBody>
          <a:bodyPr wrap="square" rtlCol="0" anchor="ctr"/>
          <a:lstStyle/>
          <a:p>
            <a:pPr marL="0" indent="0" algn="ctr">
              <a:buNone/>
            </a:pPr>
            <a:r>
              <a:rPr lang="en-US" sz="1200" b="1" dirty="0">
                <a:solidFill>
                  <a:srgbClr val="1A3A5C"/>
                </a:solidFill>
                <a:latin typeface="Calibri" pitchFamily="34" charset="0"/>
                <a:ea typeface="Calibri" pitchFamily="34" charset="-122"/>
                <a:cs typeface="Calibri" pitchFamily="34" charset="-120"/>
              </a:rPr>
              <a:t>Geopolitical fractures</a:t>
            </a:r>
            <a:endParaRPr lang="en-US" sz="1200" dirty="0"/>
          </a:p>
        </p:txBody>
      </p:sp>
      <p:sp>
        <p:nvSpPr>
          <p:cNvPr id="17" name="Text 12"/>
          <p:cNvSpPr/>
          <p:nvPr/>
        </p:nvSpPr>
        <p:spPr>
          <a:xfrm>
            <a:off x="6391656" y="2798064"/>
            <a:ext cx="2423160" cy="1316736"/>
          </a:xfrm>
          <a:prstGeom prst="rect">
            <a:avLst/>
          </a:prstGeom>
          <a:noFill/>
          <a:ln/>
        </p:spPr>
        <p:txBody>
          <a:bodyPr wrap="square" rtlCol="0" anchor="t"/>
          <a:lstStyle/>
          <a:p>
            <a:pPr marL="0" indent="0" algn="l">
              <a:buNone/>
            </a:pPr>
            <a:r>
              <a:rPr lang="en-US" sz="1100" dirty="0">
                <a:solidFill>
                  <a:srgbClr val="1A2A3A"/>
                </a:solidFill>
                <a:latin typeface="Calibri" pitchFamily="34" charset="0"/>
                <a:ea typeface="Calibri" pitchFamily="34" charset="-122"/>
                <a:cs typeface="Calibri" pitchFamily="34" charset="-120"/>
              </a:rPr>
              <a:t>War, democratic backsliding, resurgent racism. Foundations of the post-war order under visible and growing pressure.</a:t>
            </a:r>
            <a:endParaRPr lang="en-US" sz="1100" dirty="0"/>
          </a:p>
        </p:txBody>
      </p:sp>
      <p:sp>
        <p:nvSpPr>
          <p:cNvPr id="18" name="Shape 13"/>
          <p:cNvSpPr/>
          <p:nvPr/>
        </p:nvSpPr>
        <p:spPr>
          <a:xfrm>
            <a:off x="457200" y="4315968"/>
            <a:ext cx="8229600" cy="685800"/>
          </a:xfrm>
          <a:prstGeom prst="rect">
            <a:avLst/>
          </a:prstGeom>
          <a:solidFill>
            <a:srgbClr val="D6E8F7"/>
          </a:solidFill>
          <a:ln w="12700">
            <a:solidFill>
              <a:srgbClr val="C8DBF0"/>
            </a:solidFill>
            <a:prstDash val="solid"/>
          </a:ln>
        </p:spPr>
        <p:txBody>
          <a:bodyPr/>
          <a:lstStyle/>
          <a:p>
            <a:endParaRPr lang="fr-FR"/>
          </a:p>
        </p:txBody>
      </p:sp>
      <p:sp>
        <p:nvSpPr>
          <p:cNvPr id="19" name="Text 14"/>
          <p:cNvSpPr/>
          <p:nvPr/>
        </p:nvSpPr>
        <p:spPr>
          <a:xfrm>
            <a:off x="566928" y="4270248"/>
            <a:ext cx="457200" cy="548640"/>
          </a:xfrm>
          <a:prstGeom prst="rect">
            <a:avLst/>
          </a:prstGeom>
          <a:noFill/>
          <a:ln/>
        </p:spPr>
        <p:txBody>
          <a:bodyPr wrap="square" lIns="0" tIns="0" rIns="0" bIns="0" rtlCol="0" anchor="ctr"/>
          <a:lstStyle/>
          <a:p>
            <a:pPr marL="0" indent="0">
              <a:buNone/>
            </a:pPr>
            <a:r>
              <a:rPr lang="en-US" sz="5200" b="1" dirty="0">
                <a:solidFill>
                  <a:srgbClr val="2E6DA4"/>
                </a:solidFill>
                <a:latin typeface="Georgia" pitchFamily="34" charset="0"/>
                <a:ea typeface="Georgia" pitchFamily="34" charset="-122"/>
                <a:cs typeface="Georgia" pitchFamily="34" charset="-120"/>
              </a:rPr>
              <a:t>“</a:t>
            </a:r>
            <a:endParaRPr lang="en-US" sz="5200" dirty="0"/>
          </a:p>
        </p:txBody>
      </p:sp>
      <p:sp>
        <p:nvSpPr>
          <p:cNvPr id="20" name="Text 15"/>
          <p:cNvSpPr/>
          <p:nvPr/>
        </p:nvSpPr>
        <p:spPr>
          <a:xfrm>
            <a:off x="658368" y="4572000"/>
            <a:ext cx="7882128" cy="338328"/>
          </a:xfrm>
          <a:prstGeom prst="rect">
            <a:avLst/>
          </a:prstGeom>
          <a:noFill/>
          <a:ln/>
        </p:spPr>
        <p:txBody>
          <a:bodyPr wrap="square" rtlCol="0" anchor="t"/>
          <a:lstStyle/>
          <a:p>
            <a:pPr marL="0" indent="0" algn="l">
              <a:buNone/>
            </a:pPr>
            <a:r>
              <a:rPr lang="en-US" sz="1350" i="1" dirty="0">
                <a:solidFill>
                  <a:srgbClr val="1A2A3A"/>
                </a:solidFill>
                <a:latin typeface="Georgia" pitchFamily="34" charset="0"/>
                <a:ea typeface="Georgia" pitchFamily="34" charset="-122"/>
                <a:cs typeface="Georgia" pitchFamily="34" charset="-120"/>
              </a:rPr>
              <a:t>The answer to anti-democratic arguments is not repression, and not silence. The answer is clarity.</a:t>
            </a:r>
            <a:endParaRPr lang="en-US" sz="1350" dirty="0"/>
          </a:p>
        </p:txBody>
      </p:sp>
      <p:pic>
        <p:nvPicPr>
          <p:cNvPr id="21" name="Graphic 20">
            <a:extLst>
              <a:ext uri="{FF2B5EF4-FFF2-40B4-BE49-F238E27FC236}">
                <a16:creationId xmlns:a16="http://schemas.microsoft.com/office/drawing/2014/main" id="{A153B28C-A70F-77F3-9918-59A2F3ADD72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429500" y="454229"/>
            <a:ext cx="990600" cy="762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3A5C"/>
        </a:solidFill>
        <a:effectLst/>
      </p:bgPr>
    </p:bg>
    <p:spTree>
      <p:nvGrpSpPr>
        <p:cNvPr id="1" name=""/>
        <p:cNvGrpSpPr/>
        <p:nvPr/>
      </p:nvGrpSpPr>
      <p:grpSpPr>
        <a:xfrm>
          <a:off x="0" y="0"/>
          <a:ext cx="0" cy="0"/>
          <a:chOff x="0" y="0"/>
          <a:chExt cx="0" cy="0"/>
        </a:xfrm>
      </p:grpSpPr>
      <p:sp>
        <p:nvSpPr>
          <p:cNvPr id="2" name="Shape 0"/>
          <p:cNvSpPr/>
          <p:nvPr/>
        </p:nvSpPr>
        <p:spPr>
          <a:xfrm>
            <a:off x="-731520" y="3200400"/>
            <a:ext cx="3200400" cy="3200400"/>
          </a:xfrm>
          <a:prstGeom prst="ellipse">
            <a:avLst/>
          </a:prstGeom>
          <a:solidFill>
            <a:srgbClr val="22507A">
              <a:alpha val="50000"/>
            </a:srgbClr>
          </a:solidFill>
          <a:ln w="12700">
            <a:solidFill>
              <a:srgbClr val="22507A">
                <a:alpha val="50000"/>
              </a:srgbClr>
            </a:solidFill>
            <a:prstDash val="solid"/>
          </a:ln>
        </p:spPr>
        <p:txBody>
          <a:bodyPr/>
          <a:lstStyle/>
          <a:p>
            <a:endParaRPr lang="fr-FR"/>
          </a:p>
        </p:txBody>
      </p:sp>
      <p:sp>
        <p:nvSpPr>
          <p:cNvPr id="3" name="Text 1"/>
          <p:cNvSpPr/>
          <p:nvPr/>
        </p:nvSpPr>
        <p:spPr>
          <a:xfrm>
            <a:off x="548640" y="347472"/>
            <a:ext cx="8046720" cy="320040"/>
          </a:xfrm>
          <a:prstGeom prst="rect">
            <a:avLst/>
          </a:prstGeom>
          <a:noFill/>
          <a:ln/>
        </p:spPr>
        <p:txBody>
          <a:bodyPr wrap="square" rtlCol="0" anchor="ctr"/>
          <a:lstStyle/>
          <a:p>
            <a:pPr marL="0" indent="0">
              <a:buNone/>
            </a:pPr>
            <a:r>
              <a:rPr lang="en-US" sz="1300" i="1" dirty="0">
                <a:solidFill>
                  <a:srgbClr val="AECDE8"/>
                </a:solidFill>
                <a:latin typeface="Calibri" pitchFamily="34" charset="0"/>
                <a:ea typeface="Calibri" pitchFamily="34" charset="-122"/>
                <a:cs typeface="Calibri" pitchFamily="34" charset="-120"/>
              </a:rPr>
              <a:t>September 2023, Strasbourg</a:t>
            </a:r>
            <a:endParaRPr lang="en-US" sz="1300" dirty="0"/>
          </a:p>
        </p:txBody>
      </p:sp>
      <p:sp>
        <p:nvSpPr>
          <p:cNvPr id="4" name="Text 2"/>
          <p:cNvSpPr/>
          <p:nvPr/>
        </p:nvSpPr>
        <p:spPr>
          <a:xfrm>
            <a:off x="548640" y="713232"/>
            <a:ext cx="8046720" cy="1097280"/>
          </a:xfrm>
          <a:prstGeom prst="rect">
            <a:avLst/>
          </a:prstGeom>
          <a:noFill/>
          <a:ln/>
        </p:spPr>
        <p:txBody>
          <a:bodyPr wrap="square"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A decision.</a:t>
            </a:r>
            <a:endParaRPr lang="en-US" sz="3600" dirty="0"/>
          </a:p>
          <a:p>
            <a:pPr marL="0" indent="0">
              <a:buNone/>
            </a:pPr>
            <a:r>
              <a:rPr lang="en-US" sz="3600" b="1" dirty="0">
                <a:solidFill>
                  <a:srgbClr val="FFFFFF"/>
                </a:solidFill>
                <a:latin typeface="Georgia" pitchFamily="34" charset="0"/>
                <a:ea typeface="Georgia" pitchFamily="34" charset="-122"/>
                <a:cs typeface="Georgia" pitchFamily="34" charset="-120"/>
              </a:rPr>
              <a:t>A new architecture.</a:t>
            </a:r>
            <a:endParaRPr lang="en-US" sz="3600" dirty="0"/>
          </a:p>
        </p:txBody>
      </p:sp>
      <p:sp>
        <p:nvSpPr>
          <p:cNvPr id="5" name="Text 3"/>
          <p:cNvSpPr/>
          <p:nvPr/>
        </p:nvSpPr>
        <p:spPr>
          <a:xfrm>
            <a:off x="548640" y="1965960"/>
            <a:ext cx="8229600" cy="1371600"/>
          </a:xfrm>
          <a:prstGeom prst="rect">
            <a:avLst/>
          </a:prstGeom>
          <a:noFill/>
          <a:ln/>
        </p:spPr>
        <p:txBody>
          <a:bodyPr wrap="square" rtlCol="0" anchor="ctr"/>
          <a:lstStyle/>
          <a:p>
            <a:pPr marL="0" indent="0" algn="l">
              <a:buNone/>
            </a:pPr>
            <a:r>
              <a:rPr lang="en-US" sz="1350" dirty="0">
                <a:solidFill>
                  <a:srgbClr val="D6E8F7"/>
                </a:solidFill>
                <a:latin typeface="Calibri" pitchFamily="34" charset="0"/>
                <a:ea typeface="Calibri" pitchFamily="34" charset="-122"/>
                <a:cs typeface="Calibri" pitchFamily="34" charset="-120"/>
              </a:rPr>
              <a:t>Education Ministers from all 46 Council of Europe member states decided that what was needed was not another instrument, not another recommendation, not another report. What was needed was something that could bring together the normative, the practical and the collaborative dimensions of citizenship education into a coherent, living framework.</a:t>
            </a:r>
            <a:endParaRPr lang="en-US" sz="1350" dirty="0"/>
          </a:p>
        </p:txBody>
      </p:sp>
      <p:sp>
        <p:nvSpPr>
          <p:cNvPr id="6" name="Shape 4"/>
          <p:cNvSpPr/>
          <p:nvPr/>
        </p:nvSpPr>
        <p:spPr>
          <a:xfrm>
            <a:off x="502920" y="3493008"/>
            <a:ext cx="8138160" cy="16459"/>
          </a:xfrm>
          <a:prstGeom prst="rect">
            <a:avLst/>
          </a:prstGeom>
          <a:solidFill>
            <a:srgbClr val="C8DBF0"/>
          </a:solidFill>
          <a:ln w="12700">
            <a:solidFill>
              <a:srgbClr val="C8DBF0"/>
            </a:solidFill>
            <a:prstDash val="solid"/>
          </a:ln>
        </p:spPr>
        <p:txBody>
          <a:bodyPr/>
          <a:lstStyle/>
          <a:p>
            <a:endParaRPr lang="fr-FR"/>
          </a:p>
        </p:txBody>
      </p:sp>
      <p:sp>
        <p:nvSpPr>
          <p:cNvPr id="7" name="Text 5"/>
          <p:cNvSpPr/>
          <p:nvPr/>
        </p:nvSpPr>
        <p:spPr>
          <a:xfrm>
            <a:off x="548640" y="3611880"/>
            <a:ext cx="3200400" cy="411480"/>
          </a:xfrm>
          <a:prstGeom prst="rect">
            <a:avLst/>
          </a:prstGeom>
          <a:noFill/>
          <a:ln/>
        </p:spPr>
        <p:txBody>
          <a:bodyPr wrap="square" rtlCol="0" anchor="ctr"/>
          <a:lstStyle/>
          <a:p>
            <a:pPr marL="0" indent="0">
              <a:buNone/>
            </a:pPr>
            <a:r>
              <a:rPr lang="en-US" sz="1400" i="1" dirty="0">
                <a:solidFill>
                  <a:srgbClr val="AECDE8"/>
                </a:solidFill>
                <a:latin typeface="Calibri" pitchFamily="34" charset="0"/>
                <a:ea typeface="Calibri" pitchFamily="34" charset="-122"/>
                <a:cs typeface="Calibri" pitchFamily="34" charset="-120"/>
              </a:rPr>
              <a:t>They called it:</a:t>
            </a:r>
            <a:endParaRPr lang="en-US" sz="1400" dirty="0"/>
          </a:p>
        </p:txBody>
      </p:sp>
      <p:sp>
        <p:nvSpPr>
          <p:cNvPr id="8" name="Text 6"/>
          <p:cNvSpPr/>
          <p:nvPr/>
        </p:nvSpPr>
        <p:spPr>
          <a:xfrm>
            <a:off x="548640" y="4005072"/>
            <a:ext cx="8229600" cy="713232"/>
          </a:xfrm>
          <a:prstGeom prst="rect">
            <a:avLst/>
          </a:prstGeom>
          <a:noFill/>
          <a:ln/>
        </p:spPr>
        <p:txBody>
          <a:bodyPr wrap="square"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The European Space for Citizenship Education</a:t>
            </a:r>
            <a:endParaRPr lang="en-US" sz="2800" dirty="0"/>
          </a:p>
        </p:txBody>
      </p:sp>
      <p:sp>
        <p:nvSpPr>
          <p:cNvPr id="9" name="Text 7"/>
          <p:cNvSpPr/>
          <p:nvPr/>
        </p:nvSpPr>
        <p:spPr>
          <a:xfrm>
            <a:off x="548640" y="4773168"/>
            <a:ext cx="8229600" cy="256032"/>
          </a:xfrm>
          <a:prstGeom prst="rect">
            <a:avLst/>
          </a:prstGeom>
          <a:noFill/>
          <a:ln/>
        </p:spPr>
        <p:txBody>
          <a:bodyPr wrap="square" rtlCol="0" anchor="ctr"/>
          <a:lstStyle/>
          <a:p>
            <a:pPr marL="0" indent="0">
              <a:buNone/>
            </a:pPr>
            <a:r>
              <a:rPr lang="en-US" sz="1050" dirty="0">
                <a:solidFill>
                  <a:srgbClr val="7AA8C8"/>
                </a:solidFill>
                <a:latin typeface="Calibri" pitchFamily="34" charset="0"/>
                <a:ea typeface="Calibri" pitchFamily="34" charset="-122"/>
                <a:cs typeface="Calibri" pitchFamily="34" charset="-120"/>
              </a:rPr>
              <a:t>Launching: 27th Standing Conference of Ministers of Education · Montenegro · 3–4 December 2026</a:t>
            </a:r>
            <a:endParaRPr lang="en-US" sz="1050" dirty="0"/>
          </a:p>
        </p:txBody>
      </p:sp>
      <p:pic>
        <p:nvPicPr>
          <p:cNvPr id="10" name="Graphic 9">
            <a:extLst>
              <a:ext uri="{FF2B5EF4-FFF2-40B4-BE49-F238E27FC236}">
                <a16:creationId xmlns:a16="http://schemas.microsoft.com/office/drawing/2014/main" id="{05597530-E2B3-99E0-C558-A0241B6D6CF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29500" y="454229"/>
            <a:ext cx="990600" cy="762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II · THE ESCE</a:t>
            </a:r>
            <a:endParaRPr lang="en-US" sz="750" dirty="0"/>
          </a:p>
        </p:txBody>
      </p:sp>
      <p:sp>
        <p:nvSpPr>
          <p:cNvPr id="4" name="Text 2"/>
          <p:cNvSpPr/>
          <p:nvPr/>
        </p:nvSpPr>
        <p:spPr>
          <a:xfrm>
            <a:off x="502920" y="566928"/>
            <a:ext cx="8138160" cy="822960"/>
          </a:xfrm>
          <a:prstGeom prst="rect">
            <a:avLst/>
          </a:prstGeom>
          <a:noFill/>
          <a:ln/>
        </p:spPr>
        <p:txBody>
          <a:bodyPr wrap="square" rtlCol="0" anchor="t"/>
          <a:lstStyle/>
          <a:p>
            <a:pPr marL="0" indent="0" algn="l">
              <a:buNone/>
            </a:pPr>
            <a:r>
              <a:rPr lang="en-US" sz="3200" b="1" dirty="0">
                <a:solidFill>
                  <a:srgbClr val="1A3A5C"/>
                </a:solidFill>
                <a:latin typeface="Georgia" pitchFamily="34" charset="0"/>
                <a:ea typeface="Georgia" pitchFamily="34" charset="-122"/>
                <a:cs typeface="Georgia" pitchFamily="34" charset="-120"/>
              </a:rPr>
              <a:t>Three interdependent pillars</a:t>
            </a:r>
            <a:endParaRPr lang="en-US" sz="3200" dirty="0"/>
          </a:p>
        </p:txBody>
      </p:sp>
      <p:sp>
        <p:nvSpPr>
          <p:cNvPr id="5" name="Shape 3"/>
          <p:cNvSpPr/>
          <p:nvPr/>
        </p:nvSpPr>
        <p:spPr>
          <a:xfrm>
            <a:off x="502920" y="1261872"/>
            <a:ext cx="8138160" cy="16459"/>
          </a:xfrm>
          <a:prstGeom prst="rect">
            <a:avLst/>
          </a:prstGeom>
          <a:solidFill>
            <a:srgbClr val="C8DBF0"/>
          </a:solidFill>
          <a:ln w="12700">
            <a:solidFill>
              <a:srgbClr val="C8DBF0"/>
            </a:solidFill>
            <a:prstDash val="solid"/>
          </a:ln>
        </p:spPr>
        <p:txBody>
          <a:bodyPr/>
          <a:lstStyle/>
          <a:p>
            <a:endParaRPr lang="fr-FR"/>
          </a:p>
        </p:txBody>
      </p:sp>
      <p:sp>
        <p:nvSpPr>
          <p:cNvPr id="6" name="Shape 4"/>
          <p:cNvSpPr/>
          <p:nvPr/>
        </p:nvSpPr>
        <p:spPr>
          <a:xfrm>
            <a:off x="411480" y="1389888"/>
            <a:ext cx="2651760" cy="3520440"/>
          </a:xfrm>
          <a:prstGeom prst="rect">
            <a:avLst/>
          </a:prstGeom>
          <a:solidFill>
            <a:srgbClr val="F7FAFD"/>
          </a:solidFill>
          <a:ln w="12700">
            <a:solidFill>
              <a:srgbClr val="C8DBF0"/>
            </a:solidFill>
            <a:prstDash val="solid"/>
          </a:ln>
        </p:spPr>
        <p:txBody>
          <a:bodyPr/>
          <a:lstStyle/>
          <a:p>
            <a:endParaRPr lang="fr-FR"/>
          </a:p>
        </p:txBody>
      </p:sp>
      <p:sp>
        <p:nvSpPr>
          <p:cNvPr id="7" name="Shape 5"/>
          <p:cNvSpPr/>
          <p:nvPr/>
        </p:nvSpPr>
        <p:spPr>
          <a:xfrm>
            <a:off x="411480" y="1389888"/>
            <a:ext cx="2651760" cy="475488"/>
          </a:xfrm>
          <a:prstGeom prst="rect">
            <a:avLst/>
          </a:prstGeom>
          <a:solidFill>
            <a:srgbClr val="1A3A5C"/>
          </a:solidFill>
          <a:ln w="12700">
            <a:solidFill>
              <a:srgbClr val="1A3A5C"/>
            </a:solidFill>
            <a:prstDash val="solid"/>
          </a:ln>
        </p:spPr>
        <p:txBody>
          <a:bodyPr/>
          <a:lstStyle/>
          <a:p>
            <a:endParaRPr lang="fr-FR"/>
          </a:p>
        </p:txBody>
      </p:sp>
      <p:sp>
        <p:nvSpPr>
          <p:cNvPr id="8" name="Text 6"/>
          <p:cNvSpPr/>
          <p:nvPr/>
        </p:nvSpPr>
        <p:spPr>
          <a:xfrm>
            <a:off x="521208" y="1426464"/>
            <a:ext cx="640080" cy="384048"/>
          </a:xfrm>
          <a:prstGeom prst="rect">
            <a:avLst/>
          </a:prstGeom>
          <a:noFill/>
          <a:ln/>
        </p:spPr>
        <p:txBody>
          <a:bodyPr wrap="square" lIns="0" tIns="0" rIns="0" bIns="0"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01</a:t>
            </a:r>
            <a:endParaRPr lang="en-US" sz="1800" dirty="0"/>
          </a:p>
        </p:txBody>
      </p:sp>
      <p:sp>
        <p:nvSpPr>
          <p:cNvPr id="9" name="Text 7"/>
          <p:cNvSpPr/>
          <p:nvPr/>
        </p:nvSpPr>
        <p:spPr>
          <a:xfrm>
            <a:off x="548640" y="1956816"/>
            <a:ext cx="2377440" cy="502920"/>
          </a:xfrm>
          <a:prstGeom prst="rect">
            <a:avLst/>
          </a:prstGeom>
          <a:noFill/>
          <a:ln/>
        </p:spPr>
        <p:txBody>
          <a:bodyPr wrap="square" rtlCol="0" anchor="ctr"/>
          <a:lstStyle/>
          <a:p>
            <a:pPr marL="0" indent="0">
              <a:buNone/>
            </a:pPr>
            <a:r>
              <a:rPr lang="en-US" sz="1300" b="1" dirty="0">
                <a:solidFill>
                  <a:srgbClr val="1A3A5C"/>
                </a:solidFill>
                <a:latin typeface="Calibri" pitchFamily="34" charset="0"/>
                <a:ea typeface="Calibri" pitchFamily="34" charset="-122"/>
                <a:cs typeface="Calibri" pitchFamily="34" charset="-120"/>
              </a:rPr>
              <a:t>10 Principles for EDC</a:t>
            </a:r>
            <a:endParaRPr lang="en-US" sz="1300" dirty="0"/>
          </a:p>
        </p:txBody>
      </p:sp>
      <p:sp>
        <p:nvSpPr>
          <p:cNvPr id="10" name="Text 8"/>
          <p:cNvSpPr/>
          <p:nvPr/>
        </p:nvSpPr>
        <p:spPr>
          <a:xfrm>
            <a:off x="548640" y="2487168"/>
            <a:ext cx="2377440" cy="2286000"/>
          </a:xfrm>
          <a:prstGeom prst="rect">
            <a:avLst/>
          </a:prstGeom>
          <a:noFill/>
          <a:ln/>
        </p:spPr>
        <p:txBody>
          <a:bodyPr wrap="square" rtlCol="0" anchor="t"/>
          <a:lstStyle/>
          <a:p>
            <a:pPr marL="0" indent="0" algn="l">
              <a:buNone/>
            </a:pPr>
            <a:r>
              <a:rPr lang="en-US" sz="1150" dirty="0">
                <a:solidFill>
                  <a:srgbClr val="1A2A3A"/>
                </a:solidFill>
                <a:latin typeface="Calibri" pitchFamily="34" charset="0"/>
                <a:ea typeface="Calibri" pitchFamily="34" charset="-122"/>
                <a:cs typeface="Calibri" pitchFamily="34" charset="-120"/>
              </a:rPr>
              <a:t>A shared normative foundation articulating what quality citizenship education requires — purpose, entitlement, congruency, plurality, professional support — for the first time in this integrated form.</a:t>
            </a:r>
            <a:endParaRPr lang="en-US" sz="1150" dirty="0"/>
          </a:p>
        </p:txBody>
      </p:sp>
      <p:sp>
        <p:nvSpPr>
          <p:cNvPr id="11" name="Shape 9"/>
          <p:cNvSpPr/>
          <p:nvPr/>
        </p:nvSpPr>
        <p:spPr>
          <a:xfrm>
            <a:off x="3227832" y="1389888"/>
            <a:ext cx="2651760" cy="3520440"/>
          </a:xfrm>
          <a:prstGeom prst="rect">
            <a:avLst/>
          </a:prstGeom>
          <a:solidFill>
            <a:srgbClr val="F7FAFD"/>
          </a:solidFill>
          <a:ln w="12700">
            <a:solidFill>
              <a:srgbClr val="C8DBF0"/>
            </a:solidFill>
            <a:prstDash val="solid"/>
          </a:ln>
        </p:spPr>
        <p:txBody>
          <a:bodyPr/>
          <a:lstStyle/>
          <a:p>
            <a:endParaRPr lang="fr-FR"/>
          </a:p>
        </p:txBody>
      </p:sp>
      <p:sp>
        <p:nvSpPr>
          <p:cNvPr id="12" name="Shape 10"/>
          <p:cNvSpPr/>
          <p:nvPr/>
        </p:nvSpPr>
        <p:spPr>
          <a:xfrm>
            <a:off x="3227832" y="1389888"/>
            <a:ext cx="2651760" cy="475488"/>
          </a:xfrm>
          <a:prstGeom prst="rect">
            <a:avLst/>
          </a:prstGeom>
          <a:solidFill>
            <a:srgbClr val="2E6DA4"/>
          </a:solidFill>
          <a:ln w="12700">
            <a:solidFill>
              <a:srgbClr val="2E6DA4"/>
            </a:solidFill>
            <a:prstDash val="solid"/>
          </a:ln>
        </p:spPr>
        <p:txBody>
          <a:bodyPr/>
          <a:lstStyle/>
          <a:p>
            <a:endParaRPr lang="fr-FR"/>
          </a:p>
        </p:txBody>
      </p:sp>
      <p:sp>
        <p:nvSpPr>
          <p:cNvPr id="13" name="Text 11"/>
          <p:cNvSpPr/>
          <p:nvPr/>
        </p:nvSpPr>
        <p:spPr>
          <a:xfrm>
            <a:off x="3337560" y="1426464"/>
            <a:ext cx="640080" cy="384048"/>
          </a:xfrm>
          <a:prstGeom prst="rect">
            <a:avLst/>
          </a:prstGeom>
          <a:noFill/>
          <a:ln/>
        </p:spPr>
        <p:txBody>
          <a:bodyPr wrap="square" lIns="0" tIns="0" rIns="0" bIns="0"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02</a:t>
            </a:r>
            <a:endParaRPr lang="en-US" sz="1800" dirty="0"/>
          </a:p>
        </p:txBody>
      </p:sp>
      <p:sp>
        <p:nvSpPr>
          <p:cNvPr id="14" name="Text 12"/>
          <p:cNvSpPr/>
          <p:nvPr/>
        </p:nvSpPr>
        <p:spPr>
          <a:xfrm>
            <a:off x="3364992" y="1956816"/>
            <a:ext cx="2377440" cy="502920"/>
          </a:xfrm>
          <a:prstGeom prst="rect">
            <a:avLst/>
          </a:prstGeom>
          <a:noFill/>
          <a:ln/>
        </p:spPr>
        <p:txBody>
          <a:bodyPr wrap="square" rtlCol="0" anchor="ctr"/>
          <a:lstStyle/>
          <a:p>
            <a:pPr marL="0" indent="0">
              <a:buNone/>
            </a:pPr>
            <a:r>
              <a:rPr lang="en-US" sz="1300" b="1" dirty="0">
                <a:solidFill>
                  <a:srgbClr val="2E6DA4"/>
                </a:solidFill>
                <a:latin typeface="Calibri" pitchFamily="34" charset="0"/>
                <a:ea typeface="Calibri" pitchFamily="34" charset="-122"/>
                <a:cs typeface="Calibri" pitchFamily="34" charset="-120"/>
              </a:rPr>
              <a:t>Quality Framework</a:t>
            </a:r>
            <a:endParaRPr lang="en-US" sz="1300" dirty="0"/>
          </a:p>
        </p:txBody>
      </p:sp>
      <p:sp>
        <p:nvSpPr>
          <p:cNvPr id="15" name="Text 13"/>
          <p:cNvSpPr/>
          <p:nvPr/>
        </p:nvSpPr>
        <p:spPr>
          <a:xfrm>
            <a:off x="3364992" y="2487168"/>
            <a:ext cx="2377440" cy="2286000"/>
          </a:xfrm>
          <a:prstGeom prst="rect">
            <a:avLst/>
          </a:prstGeom>
          <a:noFill/>
          <a:ln/>
        </p:spPr>
        <p:txBody>
          <a:bodyPr wrap="square" rtlCol="0" anchor="t"/>
          <a:lstStyle/>
          <a:p>
            <a:pPr marL="0" indent="0" algn="l">
              <a:buNone/>
            </a:pPr>
            <a:r>
              <a:rPr lang="en-US" sz="1150" dirty="0">
                <a:solidFill>
                  <a:srgbClr val="1A2A3A"/>
                </a:solidFill>
                <a:latin typeface="Calibri" pitchFamily="34" charset="0"/>
                <a:ea typeface="Calibri" pitchFamily="34" charset="-122"/>
                <a:cs typeface="Calibri" pitchFamily="34" charset="-120"/>
              </a:rPr>
              <a:t>A self-evaluation tool supporting member states in improving their systems across five interconnected areas. Not a ranking. A discipline of honest self-reflection and continuous improvement.</a:t>
            </a:r>
            <a:endParaRPr lang="en-US" sz="1150" dirty="0"/>
          </a:p>
        </p:txBody>
      </p:sp>
      <p:sp>
        <p:nvSpPr>
          <p:cNvPr id="16" name="Shape 14"/>
          <p:cNvSpPr/>
          <p:nvPr/>
        </p:nvSpPr>
        <p:spPr>
          <a:xfrm>
            <a:off x="6044184" y="1389888"/>
            <a:ext cx="2651760" cy="3520440"/>
          </a:xfrm>
          <a:prstGeom prst="rect">
            <a:avLst/>
          </a:prstGeom>
          <a:solidFill>
            <a:srgbClr val="F7FAFD"/>
          </a:solidFill>
          <a:ln w="12700">
            <a:solidFill>
              <a:srgbClr val="C8DBF0"/>
            </a:solidFill>
            <a:prstDash val="solid"/>
          </a:ln>
        </p:spPr>
        <p:txBody>
          <a:bodyPr/>
          <a:lstStyle/>
          <a:p>
            <a:endParaRPr lang="fr-FR"/>
          </a:p>
        </p:txBody>
      </p:sp>
      <p:sp>
        <p:nvSpPr>
          <p:cNvPr id="17" name="Shape 15"/>
          <p:cNvSpPr/>
          <p:nvPr/>
        </p:nvSpPr>
        <p:spPr>
          <a:xfrm>
            <a:off x="6044184" y="1389888"/>
            <a:ext cx="2651760" cy="475488"/>
          </a:xfrm>
          <a:prstGeom prst="rect">
            <a:avLst/>
          </a:prstGeom>
          <a:solidFill>
            <a:srgbClr val="E8914A"/>
          </a:solidFill>
          <a:ln w="12700">
            <a:solidFill>
              <a:srgbClr val="E8914A"/>
            </a:solidFill>
            <a:prstDash val="solid"/>
          </a:ln>
        </p:spPr>
        <p:txBody>
          <a:bodyPr/>
          <a:lstStyle/>
          <a:p>
            <a:endParaRPr lang="fr-FR"/>
          </a:p>
        </p:txBody>
      </p:sp>
      <p:sp>
        <p:nvSpPr>
          <p:cNvPr id="18" name="Text 16"/>
          <p:cNvSpPr/>
          <p:nvPr/>
        </p:nvSpPr>
        <p:spPr>
          <a:xfrm>
            <a:off x="6153912" y="1426464"/>
            <a:ext cx="640080" cy="384048"/>
          </a:xfrm>
          <a:prstGeom prst="rect">
            <a:avLst/>
          </a:prstGeom>
          <a:noFill/>
          <a:ln/>
        </p:spPr>
        <p:txBody>
          <a:bodyPr wrap="square" lIns="0" tIns="0" rIns="0" bIns="0"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03</a:t>
            </a:r>
            <a:endParaRPr lang="en-US" sz="1800" dirty="0"/>
          </a:p>
        </p:txBody>
      </p:sp>
      <p:sp>
        <p:nvSpPr>
          <p:cNvPr id="19" name="Text 17"/>
          <p:cNvSpPr/>
          <p:nvPr/>
        </p:nvSpPr>
        <p:spPr>
          <a:xfrm>
            <a:off x="6181344" y="1956816"/>
            <a:ext cx="2377440" cy="502920"/>
          </a:xfrm>
          <a:prstGeom prst="rect">
            <a:avLst/>
          </a:prstGeom>
          <a:noFill/>
          <a:ln/>
        </p:spPr>
        <p:txBody>
          <a:bodyPr wrap="square" rtlCol="0" anchor="ctr"/>
          <a:lstStyle/>
          <a:p>
            <a:pPr marL="0" indent="0">
              <a:buNone/>
            </a:pPr>
            <a:r>
              <a:rPr lang="en-US" sz="1300" b="1" dirty="0">
                <a:solidFill>
                  <a:srgbClr val="E8914A"/>
                </a:solidFill>
                <a:latin typeface="Calibri" pitchFamily="34" charset="0"/>
                <a:ea typeface="Calibri" pitchFamily="34" charset="-122"/>
                <a:cs typeface="Calibri" pitchFamily="34" charset="-120"/>
              </a:rPr>
              <a:t>Co-operation Pillar</a:t>
            </a:r>
            <a:endParaRPr lang="en-US" sz="1300" dirty="0"/>
          </a:p>
        </p:txBody>
      </p:sp>
      <p:sp>
        <p:nvSpPr>
          <p:cNvPr id="20" name="Text 18"/>
          <p:cNvSpPr/>
          <p:nvPr/>
        </p:nvSpPr>
        <p:spPr>
          <a:xfrm>
            <a:off x="6181344" y="2487168"/>
            <a:ext cx="2377440" cy="2286000"/>
          </a:xfrm>
          <a:prstGeom prst="rect">
            <a:avLst/>
          </a:prstGeom>
          <a:noFill/>
          <a:ln/>
        </p:spPr>
        <p:txBody>
          <a:bodyPr wrap="square" rtlCol="0" anchor="t"/>
          <a:lstStyle/>
          <a:p>
            <a:pPr marL="0" indent="0" algn="l">
              <a:buNone/>
            </a:pPr>
            <a:r>
              <a:rPr lang="en-US" sz="1150" dirty="0">
                <a:solidFill>
                  <a:srgbClr val="1A2A3A"/>
                </a:solidFill>
                <a:latin typeface="Calibri" pitchFamily="34" charset="0"/>
                <a:ea typeface="Calibri" pitchFamily="34" charset="-122"/>
                <a:cs typeface="Calibri" pitchFamily="34" charset="-120"/>
              </a:rPr>
              <a:t>The operational infrastructure — ESCE Dashboard, Knowledge Hub, e-Democracy Lab, EPAN — connecting member states to each other and to shared knowledge, evidence and inspiring practice.</a:t>
            </a:r>
            <a:endParaRPr lang="en-US" sz="1150" dirty="0"/>
          </a:p>
        </p:txBody>
      </p:sp>
      <p:pic>
        <p:nvPicPr>
          <p:cNvPr id="21" name="Graphic 20">
            <a:extLst>
              <a:ext uri="{FF2B5EF4-FFF2-40B4-BE49-F238E27FC236}">
                <a16:creationId xmlns:a16="http://schemas.microsoft.com/office/drawing/2014/main" id="{725A274F-BDB7-0015-6383-16B5FF1C2E3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29500" y="454229"/>
            <a:ext cx="990600" cy="762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AFD"/>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III · CONGRUENCY</a:t>
            </a:r>
            <a:endParaRPr lang="en-US" sz="750" dirty="0"/>
          </a:p>
        </p:txBody>
      </p:sp>
      <p:sp>
        <p:nvSpPr>
          <p:cNvPr id="4" name="Text 2"/>
          <p:cNvSpPr/>
          <p:nvPr/>
        </p:nvSpPr>
        <p:spPr>
          <a:xfrm>
            <a:off x="502920" y="566928"/>
            <a:ext cx="8138160" cy="658368"/>
          </a:xfrm>
          <a:prstGeom prst="rect">
            <a:avLst/>
          </a:prstGeom>
          <a:noFill/>
          <a:ln/>
        </p:spPr>
        <p:txBody>
          <a:bodyPr wrap="square" rtlCol="0" anchor="t"/>
          <a:lstStyle/>
          <a:p>
            <a:pPr marL="0" indent="0" algn="l">
              <a:buNone/>
            </a:pPr>
            <a:r>
              <a:rPr lang="en-US" sz="2800" b="1" dirty="0">
                <a:solidFill>
                  <a:srgbClr val="1A3A5C"/>
                </a:solidFill>
                <a:latin typeface="Georgia" pitchFamily="34" charset="0"/>
                <a:ea typeface="Georgia" pitchFamily="34" charset="-122"/>
                <a:cs typeface="Georgia" pitchFamily="34" charset="-120"/>
              </a:rPr>
              <a:t>The most demanding principle</a:t>
            </a:r>
            <a:endParaRPr lang="en-US" sz="2800" dirty="0"/>
          </a:p>
        </p:txBody>
      </p:sp>
      <p:sp>
        <p:nvSpPr>
          <p:cNvPr id="5" name="Text 3"/>
          <p:cNvSpPr/>
          <p:nvPr/>
        </p:nvSpPr>
        <p:spPr>
          <a:xfrm>
            <a:off x="502920" y="1188720"/>
            <a:ext cx="8138160" cy="256032"/>
          </a:xfrm>
          <a:prstGeom prst="rect">
            <a:avLst/>
          </a:prstGeom>
          <a:noFill/>
          <a:ln/>
        </p:spPr>
        <p:txBody>
          <a:bodyPr wrap="square" rtlCol="0" anchor="ctr"/>
          <a:lstStyle/>
          <a:p>
            <a:pPr marL="0" indent="0" algn="l">
              <a:buNone/>
            </a:pPr>
            <a:r>
              <a:rPr lang="en-US" sz="1250" i="1" dirty="0">
                <a:solidFill>
                  <a:srgbClr val="2E6DA4"/>
                </a:solidFill>
                <a:latin typeface="Calibri" pitchFamily="34" charset="0"/>
                <a:ea typeface="Calibri" pitchFamily="34" charset="-122"/>
                <a:cs typeface="Calibri" pitchFamily="34" charset="-120"/>
              </a:rPr>
              <a:t>How you teach matters as much as what you teach.</a:t>
            </a:r>
            <a:endParaRPr lang="en-US" sz="1250" dirty="0"/>
          </a:p>
        </p:txBody>
      </p:sp>
      <p:sp>
        <p:nvSpPr>
          <p:cNvPr id="6" name="Shape 4"/>
          <p:cNvSpPr/>
          <p:nvPr/>
        </p:nvSpPr>
        <p:spPr>
          <a:xfrm>
            <a:off x="502920" y="1508760"/>
            <a:ext cx="8138160" cy="16459"/>
          </a:xfrm>
          <a:prstGeom prst="rect">
            <a:avLst/>
          </a:prstGeom>
          <a:solidFill>
            <a:srgbClr val="C8DBF0"/>
          </a:solidFill>
          <a:ln w="12700">
            <a:solidFill>
              <a:srgbClr val="C8DBF0"/>
            </a:solidFill>
            <a:prstDash val="solid"/>
          </a:ln>
        </p:spPr>
        <p:txBody>
          <a:bodyPr/>
          <a:lstStyle/>
          <a:p>
            <a:endParaRPr lang="fr-FR"/>
          </a:p>
        </p:txBody>
      </p:sp>
      <p:sp>
        <p:nvSpPr>
          <p:cNvPr id="7" name="Shape 5"/>
          <p:cNvSpPr/>
          <p:nvPr/>
        </p:nvSpPr>
        <p:spPr>
          <a:xfrm>
            <a:off x="502920" y="1664208"/>
            <a:ext cx="4114800" cy="822960"/>
          </a:xfrm>
          <a:prstGeom prst="rect">
            <a:avLst/>
          </a:prstGeom>
          <a:solidFill>
            <a:srgbClr val="1A3A5C"/>
          </a:solidFill>
          <a:ln w="12700">
            <a:solidFill>
              <a:srgbClr val="1A3A5C"/>
            </a:solidFill>
            <a:prstDash val="solid"/>
          </a:ln>
        </p:spPr>
        <p:txBody>
          <a:bodyPr/>
          <a:lstStyle/>
          <a:p>
            <a:endParaRPr lang="fr-FR"/>
          </a:p>
        </p:txBody>
      </p:sp>
      <p:sp>
        <p:nvSpPr>
          <p:cNvPr id="8" name="Text 6"/>
          <p:cNvSpPr/>
          <p:nvPr/>
        </p:nvSpPr>
        <p:spPr>
          <a:xfrm>
            <a:off x="502920" y="1664208"/>
            <a:ext cx="4114800" cy="411480"/>
          </a:xfrm>
          <a:prstGeom prst="rect">
            <a:avLst/>
          </a:prstGeom>
          <a:noFill/>
          <a:ln/>
        </p:spPr>
        <p:txBody>
          <a:bodyPr wrap="square" lIns="0" tIns="0" rIns="0" bIns="0" rtlCol="0" anchor="b"/>
          <a:lstStyle/>
          <a:p>
            <a:pPr marL="0" indent="0" algn="ctr">
              <a:buNone/>
            </a:pPr>
            <a:r>
              <a:rPr lang="en-US" sz="1300" b="1" dirty="0">
                <a:solidFill>
                  <a:srgbClr val="AECDE8"/>
                </a:solidFill>
                <a:latin typeface="Calibri" pitchFamily="34" charset="0"/>
                <a:ea typeface="Calibri" pitchFamily="34" charset="-122"/>
                <a:cs typeface="Calibri" pitchFamily="34" charset="-120"/>
              </a:rPr>
              <a:t>Principle 7 · Congruency</a:t>
            </a:r>
            <a:endParaRPr lang="en-US" sz="1300" dirty="0"/>
          </a:p>
        </p:txBody>
      </p:sp>
      <p:sp>
        <p:nvSpPr>
          <p:cNvPr id="9" name="Text 7"/>
          <p:cNvSpPr/>
          <p:nvPr/>
        </p:nvSpPr>
        <p:spPr>
          <a:xfrm>
            <a:off x="502920" y="2075688"/>
            <a:ext cx="4114800" cy="475488"/>
          </a:xfrm>
          <a:prstGeom prst="rect">
            <a:avLst/>
          </a:prstGeom>
          <a:noFill/>
          <a:ln/>
        </p:spPr>
        <p:txBody>
          <a:bodyPr wrap="square" rtlCol="0" anchor="t"/>
          <a:lstStyle/>
          <a:p>
            <a:pPr marL="0" indent="0" algn="ctr">
              <a:buNone/>
            </a:pPr>
            <a:r>
              <a:rPr lang="en-US" sz="1150" dirty="0">
                <a:solidFill>
                  <a:srgbClr val="FFFFFF"/>
                </a:solidFill>
                <a:latin typeface="Calibri" pitchFamily="34" charset="0"/>
                <a:ea typeface="Calibri" pitchFamily="34" charset="-122"/>
                <a:cs typeface="Calibri" pitchFamily="34" charset="-120"/>
              </a:rPr>
              <a:t>EDC must be organised, governed and enacted in ways consistent with democratic values.</a:t>
            </a:r>
            <a:endParaRPr lang="en-US" sz="1150" dirty="0"/>
          </a:p>
        </p:txBody>
      </p:sp>
      <p:sp>
        <p:nvSpPr>
          <p:cNvPr id="10" name="Shape 8"/>
          <p:cNvSpPr/>
          <p:nvPr/>
        </p:nvSpPr>
        <p:spPr>
          <a:xfrm>
            <a:off x="502920" y="2670048"/>
            <a:ext cx="4114800" cy="530352"/>
          </a:xfrm>
          <a:prstGeom prst="rect">
            <a:avLst/>
          </a:prstGeom>
          <a:solidFill>
            <a:srgbClr val="FFFFFF"/>
          </a:solidFill>
          <a:ln/>
          <a:effectLst>
            <a:outerShdw blurRad="63500" dist="12700" dir="8100000" algn="bl" rotWithShape="0">
              <a:srgbClr val="000000">
                <a:alpha val="7000"/>
              </a:srgbClr>
            </a:outerShdw>
          </a:effectLst>
        </p:spPr>
        <p:txBody>
          <a:bodyPr/>
          <a:lstStyle/>
          <a:p>
            <a:endParaRPr lang="fr-FR"/>
          </a:p>
        </p:txBody>
      </p:sp>
      <p:sp>
        <p:nvSpPr>
          <p:cNvPr id="11" name="Shape 9"/>
          <p:cNvSpPr/>
          <p:nvPr/>
        </p:nvSpPr>
        <p:spPr>
          <a:xfrm>
            <a:off x="502920" y="2670048"/>
            <a:ext cx="54864" cy="530352"/>
          </a:xfrm>
          <a:prstGeom prst="rect">
            <a:avLst/>
          </a:prstGeom>
          <a:solidFill>
            <a:srgbClr val="E8914A"/>
          </a:solidFill>
          <a:ln w="12700">
            <a:solidFill>
              <a:srgbClr val="E8914A"/>
            </a:solidFill>
            <a:prstDash val="solid"/>
          </a:ln>
        </p:spPr>
        <p:txBody>
          <a:bodyPr/>
          <a:lstStyle/>
          <a:p>
            <a:endParaRPr lang="fr-FR"/>
          </a:p>
        </p:txBody>
      </p:sp>
      <p:sp>
        <p:nvSpPr>
          <p:cNvPr id="12" name="Text 10"/>
          <p:cNvSpPr/>
          <p:nvPr/>
        </p:nvSpPr>
        <p:spPr>
          <a:xfrm>
            <a:off x="685800" y="2715768"/>
            <a:ext cx="3822192" cy="438912"/>
          </a:xfrm>
          <a:prstGeom prst="rect">
            <a:avLst/>
          </a:prstGeom>
          <a:noFill/>
          <a:ln/>
        </p:spPr>
        <p:txBody>
          <a:bodyPr wrap="square" rtlCol="0" anchor="ctr"/>
          <a:lstStyle/>
          <a:p>
            <a:pPr marL="0" indent="0" algn="l">
              <a:buNone/>
            </a:pPr>
            <a:r>
              <a:rPr lang="en-US" sz="1150" dirty="0">
                <a:solidFill>
                  <a:srgbClr val="1A2A3A"/>
                </a:solidFill>
                <a:latin typeface="Calibri" pitchFamily="34" charset="0"/>
                <a:ea typeface="Calibri" pitchFamily="34" charset="-122"/>
                <a:cs typeface="Calibri" pitchFamily="34" charset="-120"/>
              </a:rPr>
              <a:t>If a student council has no real authority → participation is performative</a:t>
            </a:r>
            <a:endParaRPr lang="en-US" sz="1150" dirty="0"/>
          </a:p>
        </p:txBody>
      </p:sp>
      <p:sp>
        <p:nvSpPr>
          <p:cNvPr id="13" name="Shape 11"/>
          <p:cNvSpPr/>
          <p:nvPr/>
        </p:nvSpPr>
        <p:spPr>
          <a:xfrm>
            <a:off x="502920" y="3291840"/>
            <a:ext cx="4114800" cy="530352"/>
          </a:xfrm>
          <a:prstGeom prst="rect">
            <a:avLst/>
          </a:prstGeom>
          <a:solidFill>
            <a:srgbClr val="FFFFFF"/>
          </a:solidFill>
          <a:ln/>
          <a:effectLst>
            <a:outerShdw blurRad="63500" dist="12700" dir="8100000" algn="bl" rotWithShape="0">
              <a:srgbClr val="000000">
                <a:alpha val="7000"/>
              </a:srgbClr>
            </a:outerShdw>
          </a:effectLst>
        </p:spPr>
        <p:txBody>
          <a:bodyPr/>
          <a:lstStyle/>
          <a:p>
            <a:endParaRPr lang="fr-FR"/>
          </a:p>
        </p:txBody>
      </p:sp>
      <p:sp>
        <p:nvSpPr>
          <p:cNvPr id="14" name="Shape 12"/>
          <p:cNvSpPr/>
          <p:nvPr/>
        </p:nvSpPr>
        <p:spPr>
          <a:xfrm>
            <a:off x="502920" y="3291840"/>
            <a:ext cx="54864" cy="530352"/>
          </a:xfrm>
          <a:prstGeom prst="rect">
            <a:avLst/>
          </a:prstGeom>
          <a:solidFill>
            <a:srgbClr val="E8914A"/>
          </a:solidFill>
          <a:ln w="12700">
            <a:solidFill>
              <a:srgbClr val="E8914A"/>
            </a:solidFill>
            <a:prstDash val="solid"/>
          </a:ln>
        </p:spPr>
        <p:txBody>
          <a:bodyPr/>
          <a:lstStyle/>
          <a:p>
            <a:endParaRPr lang="fr-FR"/>
          </a:p>
        </p:txBody>
      </p:sp>
      <p:sp>
        <p:nvSpPr>
          <p:cNvPr id="15" name="Text 13"/>
          <p:cNvSpPr/>
          <p:nvPr/>
        </p:nvSpPr>
        <p:spPr>
          <a:xfrm>
            <a:off x="685800" y="3337560"/>
            <a:ext cx="3822192" cy="438912"/>
          </a:xfrm>
          <a:prstGeom prst="rect">
            <a:avLst/>
          </a:prstGeom>
          <a:noFill/>
          <a:ln/>
        </p:spPr>
        <p:txBody>
          <a:bodyPr wrap="square" rtlCol="0" anchor="ctr"/>
          <a:lstStyle/>
          <a:p>
            <a:pPr marL="0" indent="0" algn="l">
              <a:buNone/>
            </a:pPr>
            <a:r>
              <a:rPr lang="en-US" sz="1150" dirty="0">
                <a:solidFill>
                  <a:srgbClr val="1A2A3A"/>
                </a:solidFill>
                <a:latin typeface="Calibri" pitchFamily="34" charset="0"/>
                <a:ea typeface="Calibri" pitchFamily="34" charset="-122"/>
                <a:cs typeface="Calibri" pitchFamily="34" charset="-120"/>
              </a:rPr>
              <a:t>If a teacher has no professional autonomy → expertise is subordinate to hierarchy</a:t>
            </a:r>
            <a:endParaRPr lang="en-US" sz="1150" dirty="0"/>
          </a:p>
        </p:txBody>
      </p:sp>
      <p:sp>
        <p:nvSpPr>
          <p:cNvPr id="16" name="Shape 14"/>
          <p:cNvSpPr/>
          <p:nvPr/>
        </p:nvSpPr>
        <p:spPr>
          <a:xfrm>
            <a:off x="502920" y="3913632"/>
            <a:ext cx="4114800" cy="530352"/>
          </a:xfrm>
          <a:prstGeom prst="rect">
            <a:avLst/>
          </a:prstGeom>
          <a:solidFill>
            <a:srgbClr val="FFFFFF"/>
          </a:solidFill>
          <a:ln/>
          <a:effectLst>
            <a:outerShdw blurRad="63500" dist="12700" dir="8100000" algn="bl" rotWithShape="0">
              <a:srgbClr val="000000">
                <a:alpha val="7000"/>
              </a:srgbClr>
            </a:outerShdw>
          </a:effectLst>
        </p:spPr>
        <p:txBody>
          <a:bodyPr/>
          <a:lstStyle/>
          <a:p>
            <a:endParaRPr lang="fr-FR"/>
          </a:p>
        </p:txBody>
      </p:sp>
      <p:sp>
        <p:nvSpPr>
          <p:cNvPr id="17" name="Shape 15"/>
          <p:cNvSpPr/>
          <p:nvPr/>
        </p:nvSpPr>
        <p:spPr>
          <a:xfrm>
            <a:off x="502920" y="3913632"/>
            <a:ext cx="54864" cy="530352"/>
          </a:xfrm>
          <a:prstGeom prst="rect">
            <a:avLst/>
          </a:prstGeom>
          <a:solidFill>
            <a:srgbClr val="E8914A"/>
          </a:solidFill>
          <a:ln w="12700">
            <a:solidFill>
              <a:srgbClr val="E8914A"/>
            </a:solidFill>
            <a:prstDash val="solid"/>
          </a:ln>
        </p:spPr>
        <p:txBody>
          <a:bodyPr/>
          <a:lstStyle/>
          <a:p>
            <a:endParaRPr lang="fr-FR"/>
          </a:p>
        </p:txBody>
      </p:sp>
      <p:sp>
        <p:nvSpPr>
          <p:cNvPr id="18" name="Text 16"/>
          <p:cNvSpPr/>
          <p:nvPr/>
        </p:nvSpPr>
        <p:spPr>
          <a:xfrm>
            <a:off x="685800" y="3959352"/>
            <a:ext cx="3822192" cy="438912"/>
          </a:xfrm>
          <a:prstGeom prst="rect">
            <a:avLst/>
          </a:prstGeom>
          <a:noFill/>
          <a:ln/>
        </p:spPr>
        <p:txBody>
          <a:bodyPr wrap="square" rtlCol="0" anchor="ctr"/>
          <a:lstStyle/>
          <a:p>
            <a:pPr marL="0" indent="0" algn="l">
              <a:buNone/>
            </a:pPr>
            <a:r>
              <a:rPr lang="en-US" sz="1150" dirty="0">
                <a:solidFill>
                  <a:srgbClr val="1A2A3A"/>
                </a:solidFill>
                <a:latin typeface="Calibri" pitchFamily="34" charset="0"/>
                <a:ea typeface="Calibri" pitchFamily="34" charset="-122"/>
                <a:cs typeface="Calibri" pitchFamily="34" charset="-120"/>
              </a:rPr>
              <a:t>If formal commitments contradict actual decisions → commitments are not credible</a:t>
            </a:r>
            <a:endParaRPr lang="en-US" sz="1150" dirty="0"/>
          </a:p>
        </p:txBody>
      </p:sp>
      <p:sp>
        <p:nvSpPr>
          <p:cNvPr id="19" name="Shape 17"/>
          <p:cNvSpPr/>
          <p:nvPr/>
        </p:nvSpPr>
        <p:spPr>
          <a:xfrm>
            <a:off x="4892040" y="1664208"/>
            <a:ext cx="3931920" cy="1938528"/>
          </a:xfrm>
          <a:prstGeom prst="rect">
            <a:avLst/>
          </a:prstGeom>
          <a:solidFill>
            <a:srgbClr val="D6E8F7"/>
          </a:solidFill>
          <a:ln w="12700">
            <a:solidFill>
              <a:srgbClr val="C8DBF0"/>
            </a:solidFill>
            <a:prstDash val="solid"/>
          </a:ln>
        </p:spPr>
        <p:txBody>
          <a:bodyPr/>
          <a:lstStyle/>
          <a:p>
            <a:endParaRPr lang="fr-FR"/>
          </a:p>
        </p:txBody>
      </p:sp>
      <p:sp>
        <p:nvSpPr>
          <p:cNvPr id="20" name="Text 18"/>
          <p:cNvSpPr/>
          <p:nvPr/>
        </p:nvSpPr>
        <p:spPr>
          <a:xfrm>
            <a:off x="5001768" y="1618488"/>
            <a:ext cx="457200" cy="548640"/>
          </a:xfrm>
          <a:prstGeom prst="rect">
            <a:avLst/>
          </a:prstGeom>
          <a:noFill/>
          <a:ln/>
        </p:spPr>
        <p:txBody>
          <a:bodyPr wrap="square" lIns="0" tIns="0" rIns="0" bIns="0" rtlCol="0" anchor="ctr"/>
          <a:lstStyle/>
          <a:p>
            <a:pPr marL="0" indent="0">
              <a:buNone/>
            </a:pPr>
            <a:r>
              <a:rPr lang="en-US" sz="5200" b="1" dirty="0">
                <a:solidFill>
                  <a:srgbClr val="2E6DA4"/>
                </a:solidFill>
                <a:latin typeface="Georgia" pitchFamily="34" charset="0"/>
                <a:ea typeface="Georgia" pitchFamily="34" charset="-122"/>
                <a:cs typeface="Georgia" pitchFamily="34" charset="-120"/>
              </a:rPr>
              <a:t>“</a:t>
            </a:r>
            <a:endParaRPr lang="en-US" sz="5200" dirty="0"/>
          </a:p>
        </p:txBody>
      </p:sp>
      <p:sp>
        <p:nvSpPr>
          <p:cNvPr id="21" name="Text 19"/>
          <p:cNvSpPr/>
          <p:nvPr/>
        </p:nvSpPr>
        <p:spPr>
          <a:xfrm>
            <a:off x="5093208" y="1920240"/>
            <a:ext cx="3584448" cy="1591056"/>
          </a:xfrm>
          <a:prstGeom prst="rect">
            <a:avLst/>
          </a:prstGeom>
          <a:noFill/>
          <a:ln/>
        </p:spPr>
        <p:txBody>
          <a:bodyPr wrap="square" rtlCol="0" anchor="t"/>
          <a:lstStyle/>
          <a:p>
            <a:r>
              <a:rPr lang="en-US" sz="1400" i="1" dirty="0">
                <a:solidFill>
                  <a:srgbClr val="1A2A3A"/>
                </a:solidFill>
                <a:latin typeface="Calibri" pitchFamily="34" charset="0"/>
                <a:ea typeface="Calibri" pitchFamily="34" charset="-122"/>
                <a:cs typeface="Calibri" pitchFamily="34" charset="-120"/>
              </a:rPr>
              <a:t>The ESCE is not only addressed to policymakers. It addresses school leaders, university rectors, VET trainers, and youth workers equally</a:t>
            </a:r>
            <a:endParaRPr lang="en-US" sz="1350" dirty="0"/>
          </a:p>
        </p:txBody>
      </p:sp>
      <p:sp>
        <p:nvSpPr>
          <p:cNvPr id="22" name="Text 20"/>
          <p:cNvSpPr/>
          <p:nvPr/>
        </p:nvSpPr>
        <p:spPr>
          <a:xfrm>
            <a:off x="4892040" y="3703320"/>
            <a:ext cx="3931920" cy="804672"/>
          </a:xfrm>
          <a:prstGeom prst="rect">
            <a:avLst/>
          </a:prstGeom>
          <a:noFill/>
          <a:ln/>
        </p:spPr>
        <p:txBody>
          <a:bodyPr wrap="square" rtlCol="0" anchor="ctr"/>
          <a:lstStyle/>
          <a:p>
            <a:pPr marL="0" indent="0" algn="l">
              <a:buNone/>
            </a:pPr>
            <a:endParaRPr lang="en-US" sz="1150" dirty="0"/>
          </a:p>
        </p:txBody>
      </p:sp>
      <p:pic>
        <p:nvPicPr>
          <p:cNvPr id="23" name="Graphic 22">
            <a:extLst>
              <a:ext uri="{FF2B5EF4-FFF2-40B4-BE49-F238E27FC236}">
                <a16:creationId xmlns:a16="http://schemas.microsoft.com/office/drawing/2014/main" id="{3EBD5039-119B-3B7A-0FE0-7707C72AE9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29500" y="454229"/>
            <a:ext cx="990600" cy="762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3" name="Text 1"/>
          <p:cNvSpPr/>
          <p:nvPr/>
        </p:nvSpPr>
        <p:spPr>
          <a:xfrm>
            <a:off x="50292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III · INSTITUTIONAL CULTURE</a:t>
            </a:r>
            <a:endParaRPr lang="en-US" sz="750" dirty="0"/>
          </a:p>
        </p:txBody>
      </p:sp>
      <p:sp>
        <p:nvSpPr>
          <p:cNvPr id="4" name="Text 2"/>
          <p:cNvSpPr/>
          <p:nvPr/>
        </p:nvSpPr>
        <p:spPr>
          <a:xfrm>
            <a:off x="502920" y="566928"/>
            <a:ext cx="8138160" cy="822960"/>
          </a:xfrm>
          <a:prstGeom prst="rect">
            <a:avLst/>
          </a:prstGeom>
          <a:noFill/>
          <a:ln/>
        </p:spPr>
        <p:txBody>
          <a:bodyPr wrap="square" rtlCol="0" anchor="t"/>
          <a:lstStyle/>
          <a:p>
            <a:pPr marL="0" indent="0" algn="l">
              <a:buNone/>
            </a:pPr>
            <a:r>
              <a:rPr lang="en-US" sz="3200" b="1" dirty="0">
                <a:solidFill>
                  <a:srgbClr val="1A3A5C"/>
                </a:solidFill>
                <a:latin typeface="Georgia" pitchFamily="34" charset="0"/>
                <a:ea typeface="Georgia" pitchFamily="34" charset="-122"/>
                <a:cs typeface="Georgia" pitchFamily="34" charset="-120"/>
              </a:rPr>
              <a:t>A whole-institution approach</a:t>
            </a:r>
            <a:endParaRPr lang="en-US" sz="3200" dirty="0"/>
          </a:p>
          <a:p>
            <a:pPr marL="0" indent="0" algn="l">
              <a:buNone/>
            </a:pPr>
            <a:r>
              <a:rPr lang="en-US" sz="3200" b="1" dirty="0">
                <a:solidFill>
                  <a:srgbClr val="1A3A5C"/>
                </a:solidFill>
                <a:latin typeface="Georgia" pitchFamily="34" charset="0"/>
                <a:ea typeface="Georgia" pitchFamily="34" charset="-122"/>
                <a:cs typeface="Georgia" pitchFamily="34" charset="-120"/>
              </a:rPr>
              <a:t>to democratic culture</a:t>
            </a:r>
            <a:endParaRPr lang="en-US" sz="3200" dirty="0"/>
          </a:p>
        </p:txBody>
      </p:sp>
      <p:sp>
        <p:nvSpPr>
          <p:cNvPr id="5" name="Shape 3"/>
          <p:cNvSpPr/>
          <p:nvPr/>
        </p:nvSpPr>
        <p:spPr>
          <a:xfrm>
            <a:off x="502920" y="1499616"/>
            <a:ext cx="8138160" cy="16459"/>
          </a:xfrm>
          <a:prstGeom prst="rect">
            <a:avLst/>
          </a:prstGeom>
          <a:solidFill>
            <a:srgbClr val="C8DBF0"/>
          </a:solidFill>
          <a:ln w="12700">
            <a:solidFill>
              <a:srgbClr val="C8DBF0"/>
            </a:solidFill>
            <a:prstDash val="solid"/>
          </a:ln>
        </p:spPr>
        <p:txBody>
          <a:bodyPr/>
          <a:lstStyle/>
          <a:p>
            <a:endParaRPr lang="fr-FR"/>
          </a:p>
        </p:txBody>
      </p:sp>
      <p:sp>
        <p:nvSpPr>
          <p:cNvPr id="6" name="Shape 4"/>
          <p:cNvSpPr/>
          <p:nvPr/>
        </p:nvSpPr>
        <p:spPr>
          <a:xfrm>
            <a:off x="457200" y="1664208"/>
            <a:ext cx="4069080" cy="1298448"/>
          </a:xfrm>
          <a:prstGeom prst="rect">
            <a:avLst/>
          </a:prstGeom>
          <a:solidFill>
            <a:srgbClr val="F7FAFD"/>
          </a:solidFill>
          <a:ln w="12700">
            <a:solidFill>
              <a:srgbClr val="C8DBF0"/>
            </a:solidFill>
            <a:prstDash val="solid"/>
          </a:ln>
        </p:spPr>
        <p:txBody>
          <a:bodyPr/>
          <a:lstStyle/>
          <a:p>
            <a:endParaRPr lang="fr-FR"/>
          </a:p>
        </p:txBody>
      </p:sp>
      <p:sp>
        <p:nvSpPr>
          <p:cNvPr id="7" name="Shape 5"/>
          <p:cNvSpPr/>
          <p:nvPr/>
        </p:nvSpPr>
        <p:spPr>
          <a:xfrm>
            <a:off x="457200" y="1664208"/>
            <a:ext cx="54864" cy="1298448"/>
          </a:xfrm>
          <a:prstGeom prst="rect">
            <a:avLst/>
          </a:prstGeom>
          <a:solidFill>
            <a:srgbClr val="2E6DA4"/>
          </a:solidFill>
          <a:ln w="12700">
            <a:solidFill>
              <a:srgbClr val="2E6DA4"/>
            </a:solidFill>
            <a:prstDash val="solid"/>
          </a:ln>
        </p:spPr>
        <p:txBody>
          <a:bodyPr/>
          <a:lstStyle/>
          <a:p>
            <a:endParaRPr lang="fr-FR"/>
          </a:p>
        </p:txBody>
      </p:sp>
      <p:sp>
        <p:nvSpPr>
          <p:cNvPr id="8" name="Text 6"/>
          <p:cNvSpPr/>
          <p:nvPr/>
        </p:nvSpPr>
        <p:spPr>
          <a:xfrm>
            <a:off x="621792" y="1755648"/>
            <a:ext cx="3749040" cy="320040"/>
          </a:xfrm>
          <a:prstGeom prst="rect">
            <a:avLst/>
          </a:prstGeom>
          <a:noFill/>
          <a:ln/>
        </p:spPr>
        <p:txBody>
          <a:bodyPr wrap="square" rtlCol="0" anchor="ctr"/>
          <a:lstStyle/>
          <a:p>
            <a:pPr marL="0" indent="0">
              <a:buNone/>
            </a:pPr>
            <a:r>
              <a:rPr lang="en-US" sz="1200" b="1" dirty="0">
                <a:solidFill>
                  <a:srgbClr val="2E6DA4"/>
                </a:solidFill>
                <a:latin typeface="Calibri" pitchFamily="34" charset="0"/>
                <a:ea typeface="Calibri" pitchFamily="34" charset="-122"/>
                <a:cs typeface="Calibri" pitchFamily="34" charset="-120"/>
              </a:rPr>
              <a:t>Democratic governance</a:t>
            </a:r>
            <a:endParaRPr lang="en-US" sz="1200" dirty="0"/>
          </a:p>
        </p:txBody>
      </p:sp>
      <p:sp>
        <p:nvSpPr>
          <p:cNvPr id="9" name="Text 7"/>
          <p:cNvSpPr/>
          <p:nvPr/>
        </p:nvSpPr>
        <p:spPr>
          <a:xfrm>
            <a:off x="621792" y="2103120"/>
            <a:ext cx="3749040" cy="777240"/>
          </a:xfrm>
          <a:prstGeom prst="rect">
            <a:avLst/>
          </a:prstGeom>
          <a:noFill/>
          <a:ln/>
        </p:spPr>
        <p:txBody>
          <a:bodyPr wrap="square" rtlCol="0" anchor="t"/>
          <a:lstStyle/>
          <a:p>
            <a:pPr marL="0" indent="0" algn="l">
              <a:buNone/>
            </a:pPr>
            <a:r>
              <a:rPr lang="en-US" sz="1150" dirty="0">
                <a:solidFill>
                  <a:srgbClr val="1A2A3A"/>
                </a:solidFill>
                <a:latin typeface="Calibri" pitchFamily="34" charset="0"/>
                <a:ea typeface="Calibri" pitchFamily="34" charset="-122"/>
                <a:cs typeface="Calibri" pitchFamily="34" charset="-120"/>
              </a:rPr>
              <a:t>Institutional decision-making structures that model the values they claim to teach.</a:t>
            </a:r>
            <a:endParaRPr lang="en-US" sz="1150" dirty="0"/>
          </a:p>
        </p:txBody>
      </p:sp>
      <p:sp>
        <p:nvSpPr>
          <p:cNvPr id="10" name="Shape 8"/>
          <p:cNvSpPr/>
          <p:nvPr/>
        </p:nvSpPr>
        <p:spPr>
          <a:xfrm>
            <a:off x="4709160" y="1664208"/>
            <a:ext cx="4069080" cy="1298448"/>
          </a:xfrm>
          <a:prstGeom prst="rect">
            <a:avLst/>
          </a:prstGeom>
          <a:solidFill>
            <a:srgbClr val="F7FAFD"/>
          </a:solidFill>
          <a:ln w="12700">
            <a:solidFill>
              <a:srgbClr val="C8DBF0"/>
            </a:solidFill>
            <a:prstDash val="solid"/>
          </a:ln>
        </p:spPr>
        <p:txBody>
          <a:bodyPr/>
          <a:lstStyle/>
          <a:p>
            <a:endParaRPr lang="fr-FR"/>
          </a:p>
        </p:txBody>
      </p:sp>
      <p:sp>
        <p:nvSpPr>
          <p:cNvPr id="11" name="Shape 9"/>
          <p:cNvSpPr/>
          <p:nvPr/>
        </p:nvSpPr>
        <p:spPr>
          <a:xfrm>
            <a:off x="4709160" y="1664208"/>
            <a:ext cx="54864" cy="1298448"/>
          </a:xfrm>
          <a:prstGeom prst="rect">
            <a:avLst/>
          </a:prstGeom>
          <a:solidFill>
            <a:srgbClr val="2E6DA4"/>
          </a:solidFill>
          <a:ln w="12700">
            <a:solidFill>
              <a:srgbClr val="2E6DA4"/>
            </a:solidFill>
            <a:prstDash val="solid"/>
          </a:ln>
        </p:spPr>
        <p:txBody>
          <a:bodyPr/>
          <a:lstStyle/>
          <a:p>
            <a:endParaRPr lang="fr-FR"/>
          </a:p>
        </p:txBody>
      </p:sp>
      <p:sp>
        <p:nvSpPr>
          <p:cNvPr id="12" name="Text 10"/>
          <p:cNvSpPr/>
          <p:nvPr/>
        </p:nvSpPr>
        <p:spPr>
          <a:xfrm>
            <a:off x="4873752" y="1755648"/>
            <a:ext cx="3749040" cy="320040"/>
          </a:xfrm>
          <a:prstGeom prst="rect">
            <a:avLst/>
          </a:prstGeom>
          <a:noFill/>
          <a:ln/>
        </p:spPr>
        <p:txBody>
          <a:bodyPr wrap="square" rtlCol="0" anchor="ctr"/>
          <a:lstStyle/>
          <a:p>
            <a:pPr marL="0" indent="0">
              <a:buNone/>
            </a:pPr>
            <a:r>
              <a:rPr lang="en-US" sz="1200" b="1" dirty="0">
                <a:solidFill>
                  <a:srgbClr val="2E6DA4"/>
                </a:solidFill>
                <a:latin typeface="Calibri" pitchFamily="34" charset="0"/>
                <a:ea typeface="Calibri" pitchFamily="34" charset="-122"/>
                <a:cs typeface="Calibri" pitchFamily="34" charset="-120"/>
              </a:rPr>
              <a:t>Student participation</a:t>
            </a:r>
            <a:endParaRPr lang="en-US" sz="1200" dirty="0"/>
          </a:p>
        </p:txBody>
      </p:sp>
      <p:sp>
        <p:nvSpPr>
          <p:cNvPr id="13" name="Text 11"/>
          <p:cNvSpPr/>
          <p:nvPr/>
        </p:nvSpPr>
        <p:spPr>
          <a:xfrm>
            <a:off x="4873752" y="2103120"/>
            <a:ext cx="3749040" cy="777240"/>
          </a:xfrm>
          <a:prstGeom prst="rect">
            <a:avLst/>
          </a:prstGeom>
          <a:noFill/>
          <a:ln/>
        </p:spPr>
        <p:txBody>
          <a:bodyPr wrap="square" rtlCol="0" anchor="t"/>
          <a:lstStyle/>
          <a:p>
            <a:pPr marL="0" indent="0" algn="l">
              <a:buNone/>
            </a:pPr>
            <a:r>
              <a:rPr lang="en-US" sz="1150" dirty="0">
                <a:solidFill>
                  <a:srgbClr val="1A2A3A"/>
                </a:solidFill>
                <a:latin typeface="Calibri" pitchFamily="34" charset="0"/>
                <a:ea typeface="Calibri" pitchFamily="34" charset="-122"/>
                <a:cs typeface="Calibri" pitchFamily="34" charset="-120"/>
              </a:rPr>
              <a:t>Real decision-making power — not performative consultation.</a:t>
            </a:r>
            <a:endParaRPr lang="en-US" sz="1150" dirty="0"/>
          </a:p>
        </p:txBody>
      </p:sp>
      <p:sp>
        <p:nvSpPr>
          <p:cNvPr id="14" name="Shape 12"/>
          <p:cNvSpPr/>
          <p:nvPr/>
        </p:nvSpPr>
        <p:spPr>
          <a:xfrm>
            <a:off x="457200" y="3127248"/>
            <a:ext cx="4069080" cy="1298448"/>
          </a:xfrm>
          <a:prstGeom prst="rect">
            <a:avLst/>
          </a:prstGeom>
          <a:solidFill>
            <a:srgbClr val="F7FAFD"/>
          </a:solidFill>
          <a:ln w="12700">
            <a:solidFill>
              <a:srgbClr val="C8DBF0"/>
            </a:solidFill>
            <a:prstDash val="solid"/>
          </a:ln>
        </p:spPr>
        <p:txBody>
          <a:bodyPr/>
          <a:lstStyle/>
          <a:p>
            <a:endParaRPr lang="fr-FR"/>
          </a:p>
        </p:txBody>
      </p:sp>
      <p:sp>
        <p:nvSpPr>
          <p:cNvPr id="15" name="Shape 13"/>
          <p:cNvSpPr/>
          <p:nvPr/>
        </p:nvSpPr>
        <p:spPr>
          <a:xfrm>
            <a:off x="457200" y="3127248"/>
            <a:ext cx="54864" cy="1298448"/>
          </a:xfrm>
          <a:prstGeom prst="rect">
            <a:avLst/>
          </a:prstGeom>
          <a:solidFill>
            <a:srgbClr val="1A3A5C"/>
          </a:solidFill>
          <a:ln w="12700">
            <a:solidFill>
              <a:srgbClr val="1A3A5C"/>
            </a:solidFill>
            <a:prstDash val="solid"/>
          </a:ln>
        </p:spPr>
        <p:txBody>
          <a:bodyPr/>
          <a:lstStyle/>
          <a:p>
            <a:endParaRPr lang="fr-FR"/>
          </a:p>
        </p:txBody>
      </p:sp>
      <p:sp>
        <p:nvSpPr>
          <p:cNvPr id="16" name="Text 14"/>
          <p:cNvSpPr/>
          <p:nvPr/>
        </p:nvSpPr>
        <p:spPr>
          <a:xfrm>
            <a:off x="621792" y="3218688"/>
            <a:ext cx="3749040" cy="320040"/>
          </a:xfrm>
          <a:prstGeom prst="rect">
            <a:avLst/>
          </a:prstGeom>
          <a:noFill/>
          <a:ln/>
        </p:spPr>
        <p:txBody>
          <a:bodyPr wrap="square" rtlCol="0" anchor="ctr"/>
          <a:lstStyle/>
          <a:p>
            <a:pPr marL="0" indent="0">
              <a:buNone/>
            </a:pPr>
            <a:r>
              <a:rPr lang="en-US" sz="1200" b="1" dirty="0">
                <a:solidFill>
                  <a:srgbClr val="1A3A5C"/>
                </a:solidFill>
                <a:latin typeface="Calibri" pitchFamily="34" charset="0"/>
                <a:ea typeface="Calibri" pitchFamily="34" charset="-122"/>
                <a:cs typeface="Calibri" pitchFamily="34" charset="-120"/>
              </a:rPr>
              <a:t>Educator communities</a:t>
            </a:r>
            <a:endParaRPr lang="en-US" sz="1200" dirty="0"/>
          </a:p>
        </p:txBody>
      </p:sp>
      <p:sp>
        <p:nvSpPr>
          <p:cNvPr id="17" name="Text 15"/>
          <p:cNvSpPr/>
          <p:nvPr/>
        </p:nvSpPr>
        <p:spPr>
          <a:xfrm>
            <a:off x="621792" y="3566160"/>
            <a:ext cx="3749040" cy="777240"/>
          </a:xfrm>
          <a:prstGeom prst="rect">
            <a:avLst/>
          </a:prstGeom>
          <a:noFill/>
          <a:ln/>
        </p:spPr>
        <p:txBody>
          <a:bodyPr wrap="square" rtlCol="0" anchor="t"/>
          <a:lstStyle/>
          <a:p>
            <a:pPr marL="0" indent="0" algn="l">
              <a:buNone/>
            </a:pPr>
            <a:r>
              <a:rPr lang="en-US" sz="1150" dirty="0">
                <a:solidFill>
                  <a:srgbClr val="1A2A3A"/>
                </a:solidFill>
                <a:latin typeface="Calibri" pitchFamily="34" charset="0"/>
                <a:ea typeface="Calibri" pitchFamily="34" charset="-122"/>
                <a:cs typeface="Calibri" pitchFamily="34" charset="-120"/>
              </a:rPr>
              <a:t>Shared professional practice across teachers, staff and leaders.</a:t>
            </a:r>
            <a:endParaRPr lang="en-US" sz="1150" dirty="0"/>
          </a:p>
        </p:txBody>
      </p:sp>
      <p:sp>
        <p:nvSpPr>
          <p:cNvPr id="18" name="Shape 16"/>
          <p:cNvSpPr/>
          <p:nvPr/>
        </p:nvSpPr>
        <p:spPr>
          <a:xfrm>
            <a:off x="4709160" y="3127248"/>
            <a:ext cx="4069080" cy="1298448"/>
          </a:xfrm>
          <a:prstGeom prst="rect">
            <a:avLst/>
          </a:prstGeom>
          <a:solidFill>
            <a:srgbClr val="F7FAFD"/>
          </a:solidFill>
          <a:ln w="12700">
            <a:solidFill>
              <a:srgbClr val="C8DBF0"/>
            </a:solidFill>
            <a:prstDash val="solid"/>
          </a:ln>
        </p:spPr>
        <p:txBody>
          <a:bodyPr/>
          <a:lstStyle/>
          <a:p>
            <a:endParaRPr lang="fr-FR"/>
          </a:p>
        </p:txBody>
      </p:sp>
      <p:sp>
        <p:nvSpPr>
          <p:cNvPr id="19" name="Shape 17"/>
          <p:cNvSpPr/>
          <p:nvPr/>
        </p:nvSpPr>
        <p:spPr>
          <a:xfrm>
            <a:off x="4709160" y="3127248"/>
            <a:ext cx="54864" cy="1298448"/>
          </a:xfrm>
          <a:prstGeom prst="rect">
            <a:avLst/>
          </a:prstGeom>
          <a:solidFill>
            <a:srgbClr val="1A3A5C"/>
          </a:solidFill>
          <a:ln w="12700">
            <a:solidFill>
              <a:srgbClr val="1A3A5C"/>
            </a:solidFill>
            <a:prstDash val="solid"/>
          </a:ln>
        </p:spPr>
        <p:txBody>
          <a:bodyPr/>
          <a:lstStyle/>
          <a:p>
            <a:endParaRPr lang="fr-FR"/>
          </a:p>
        </p:txBody>
      </p:sp>
      <p:sp>
        <p:nvSpPr>
          <p:cNvPr id="20" name="Text 18"/>
          <p:cNvSpPr/>
          <p:nvPr/>
        </p:nvSpPr>
        <p:spPr>
          <a:xfrm>
            <a:off x="4873752" y="3218688"/>
            <a:ext cx="3749040" cy="320040"/>
          </a:xfrm>
          <a:prstGeom prst="rect">
            <a:avLst/>
          </a:prstGeom>
          <a:noFill/>
          <a:ln/>
        </p:spPr>
        <p:txBody>
          <a:bodyPr wrap="square" rtlCol="0" anchor="ctr"/>
          <a:lstStyle/>
          <a:p>
            <a:pPr marL="0" indent="0">
              <a:buNone/>
            </a:pPr>
            <a:r>
              <a:rPr lang="en-US" sz="1200" b="1" dirty="0">
                <a:solidFill>
                  <a:srgbClr val="1A3A5C"/>
                </a:solidFill>
                <a:latin typeface="Calibri" pitchFamily="34" charset="0"/>
                <a:ea typeface="Calibri" pitchFamily="34" charset="-122"/>
                <a:cs typeface="Calibri" pitchFamily="34" charset="-120"/>
              </a:rPr>
              <a:t>Physical &amp; social environment</a:t>
            </a:r>
            <a:endParaRPr lang="en-US" sz="1200" dirty="0"/>
          </a:p>
        </p:txBody>
      </p:sp>
      <p:sp>
        <p:nvSpPr>
          <p:cNvPr id="21" name="Text 19"/>
          <p:cNvSpPr/>
          <p:nvPr/>
        </p:nvSpPr>
        <p:spPr>
          <a:xfrm>
            <a:off x="4873752" y="3566160"/>
            <a:ext cx="3749040" cy="777240"/>
          </a:xfrm>
          <a:prstGeom prst="rect">
            <a:avLst/>
          </a:prstGeom>
          <a:noFill/>
          <a:ln/>
        </p:spPr>
        <p:txBody>
          <a:bodyPr wrap="square" rtlCol="0" anchor="t"/>
          <a:lstStyle/>
          <a:p>
            <a:pPr marL="0" indent="0" algn="l">
              <a:buNone/>
            </a:pPr>
            <a:r>
              <a:rPr lang="en-US" sz="1150" dirty="0">
                <a:solidFill>
                  <a:srgbClr val="1A2A3A"/>
                </a:solidFill>
                <a:latin typeface="Calibri" pitchFamily="34" charset="0"/>
                <a:ea typeface="Calibri" pitchFamily="34" charset="-122"/>
                <a:cs typeface="Calibri" pitchFamily="34" charset="-120"/>
              </a:rPr>
              <a:t>Every dimension of institutional life communicates values — constantly and powerfully.</a:t>
            </a:r>
            <a:endParaRPr lang="en-US" sz="1150" dirty="0"/>
          </a:p>
        </p:txBody>
      </p:sp>
      <p:pic>
        <p:nvPicPr>
          <p:cNvPr id="22" name="Graphic 21">
            <a:extLst>
              <a:ext uri="{FF2B5EF4-FFF2-40B4-BE49-F238E27FC236}">
                <a16:creationId xmlns:a16="http://schemas.microsoft.com/office/drawing/2014/main" id="{9C0916BB-DD60-ADFA-E004-50D00C37723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29500" y="454229"/>
            <a:ext cx="990600" cy="762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3A5C"/>
        </a:solidFill>
        <a:effectLst/>
      </p:bgPr>
    </p:bg>
    <p:spTree>
      <p:nvGrpSpPr>
        <p:cNvPr id="1" name=""/>
        <p:cNvGrpSpPr/>
        <p:nvPr/>
      </p:nvGrpSpPr>
      <p:grpSpPr>
        <a:xfrm>
          <a:off x="0" y="0"/>
          <a:ext cx="0" cy="0"/>
          <a:chOff x="0" y="0"/>
          <a:chExt cx="0" cy="0"/>
        </a:xfrm>
      </p:grpSpPr>
      <p:sp>
        <p:nvSpPr>
          <p:cNvPr id="2" name="Shape 0"/>
          <p:cNvSpPr/>
          <p:nvPr/>
        </p:nvSpPr>
        <p:spPr>
          <a:xfrm>
            <a:off x="7498080" y="-457200"/>
            <a:ext cx="2926080" cy="2926080"/>
          </a:xfrm>
          <a:prstGeom prst="ellipse">
            <a:avLst/>
          </a:prstGeom>
          <a:solidFill>
            <a:srgbClr val="22507A">
              <a:alpha val="50000"/>
            </a:srgbClr>
          </a:solidFill>
          <a:ln w="12700">
            <a:solidFill>
              <a:srgbClr val="22507A">
                <a:alpha val="50000"/>
              </a:srgbClr>
            </a:solidFill>
            <a:prstDash val="solid"/>
          </a:ln>
        </p:spPr>
        <p:txBody>
          <a:bodyPr/>
          <a:lstStyle/>
          <a:p>
            <a:endParaRPr lang="fr-FR"/>
          </a:p>
        </p:txBody>
      </p:sp>
      <p:sp>
        <p:nvSpPr>
          <p:cNvPr id="3" name="Shape 1"/>
          <p:cNvSpPr/>
          <p:nvPr/>
        </p:nvSpPr>
        <p:spPr>
          <a:xfrm>
            <a:off x="548640" y="201168"/>
            <a:ext cx="1737360" cy="274320"/>
          </a:xfrm>
          <a:prstGeom prst="roundRect">
            <a:avLst>
              <a:gd name="adj" fmla="val 20000"/>
            </a:avLst>
          </a:prstGeom>
          <a:solidFill>
            <a:srgbClr val="D6E8F7"/>
          </a:solidFill>
          <a:ln w="12700">
            <a:solidFill>
              <a:srgbClr val="C8DBF0"/>
            </a:solidFill>
            <a:prstDash val="solid"/>
          </a:ln>
        </p:spPr>
        <p:txBody>
          <a:bodyPr/>
          <a:lstStyle/>
          <a:p>
            <a:endParaRPr lang="fr-FR"/>
          </a:p>
        </p:txBody>
      </p:sp>
      <p:sp>
        <p:nvSpPr>
          <p:cNvPr id="4" name="Text 2"/>
          <p:cNvSpPr/>
          <p:nvPr/>
        </p:nvSpPr>
        <p:spPr>
          <a:xfrm>
            <a:off x="548640" y="228600"/>
            <a:ext cx="1737360" cy="256032"/>
          </a:xfrm>
          <a:prstGeom prst="rect">
            <a:avLst/>
          </a:prstGeom>
          <a:noFill/>
          <a:ln/>
        </p:spPr>
        <p:txBody>
          <a:bodyPr wrap="square" lIns="0" tIns="0" rIns="0" bIns="0" rtlCol="0" anchor="ctr"/>
          <a:lstStyle/>
          <a:p>
            <a:pPr marL="0" indent="0" algn="ctr">
              <a:buNone/>
            </a:pPr>
            <a:r>
              <a:rPr lang="en-US" sz="750" b="1" kern="0" spc="150" dirty="0">
                <a:solidFill>
                  <a:srgbClr val="2E6DA4"/>
                </a:solidFill>
                <a:latin typeface="Calibri" pitchFamily="34" charset="0"/>
                <a:ea typeface="Calibri" pitchFamily="34" charset="-122"/>
                <a:cs typeface="Calibri" pitchFamily="34" charset="-120"/>
              </a:rPr>
              <a:t>IV · DIGITAL DIMENSION</a:t>
            </a:r>
            <a:endParaRPr lang="en-US" sz="750" dirty="0"/>
          </a:p>
        </p:txBody>
      </p:sp>
      <p:sp>
        <p:nvSpPr>
          <p:cNvPr id="5" name="Text 3"/>
          <p:cNvSpPr/>
          <p:nvPr/>
        </p:nvSpPr>
        <p:spPr>
          <a:xfrm>
            <a:off x="548640" y="530352"/>
            <a:ext cx="7772400" cy="1188720"/>
          </a:xfrm>
          <a:prstGeom prst="rect">
            <a:avLst/>
          </a:prstGeom>
          <a:noFill/>
          <a:ln/>
        </p:spPr>
        <p:txBody>
          <a:bodyPr wrap="square" rtlCol="0" anchor="ctr"/>
          <a:lstStyle/>
          <a:p>
            <a:pPr marL="0" indent="0">
              <a:buNone/>
            </a:pPr>
            <a:r>
              <a:rPr lang="en-US" sz="3400" b="1" dirty="0">
                <a:solidFill>
                  <a:srgbClr val="FFFFFF"/>
                </a:solidFill>
                <a:latin typeface="Georgia" pitchFamily="34" charset="0"/>
                <a:ea typeface="Georgia" pitchFamily="34" charset="-122"/>
                <a:cs typeface="Georgia" pitchFamily="34" charset="-120"/>
              </a:rPr>
              <a:t>Not an add-on.</a:t>
            </a:r>
            <a:endParaRPr lang="en-US" sz="3400" dirty="0"/>
          </a:p>
          <a:p>
            <a:pPr marL="0" indent="0">
              <a:buNone/>
            </a:pPr>
            <a:r>
              <a:rPr lang="en-US" sz="3400" b="1" dirty="0">
                <a:solidFill>
                  <a:srgbClr val="FFFFFF"/>
                </a:solidFill>
                <a:latin typeface="Georgia" pitchFamily="34" charset="0"/>
                <a:ea typeface="Georgia" pitchFamily="34" charset="-122"/>
                <a:cs typeface="Georgia" pitchFamily="34" charset="-120"/>
              </a:rPr>
              <a:t>A democratic competence.</a:t>
            </a:r>
            <a:endParaRPr lang="en-US" sz="3400" dirty="0"/>
          </a:p>
        </p:txBody>
      </p:sp>
      <p:sp>
        <p:nvSpPr>
          <p:cNvPr id="6" name="Shape 4"/>
          <p:cNvSpPr/>
          <p:nvPr/>
        </p:nvSpPr>
        <p:spPr>
          <a:xfrm>
            <a:off x="502920" y="1874520"/>
            <a:ext cx="8138160" cy="16459"/>
          </a:xfrm>
          <a:prstGeom prst="rect">
            <a:avLst/>
          </a:prstGeom>
          <a:solidFill>
            <a:srgbClr val="C8DBF0"/>
          </a:solidFill>
          <a:ln w="12700">
            <a:solidFill>
              <a:srgbClr val="C8DBF0"/>
            </a:solidFill>
            <a:prstDash val="solid"/>
          </a:ln>
        </p:spPr>
        <p:txBody>
          <a:bodyPr/>
          <a:lstStyle/>
          <a:p>
            <a:endParaRPr lang="fr-FR"/>
          </a:p>
        </p:txBody>
      </p:sp>
      <p:sp>
        <p:nvSpPr>
          <p:cNvPr id="7" name="Text 5"/>
          <p:cNvSpPr/>
          <p:nvPr/>
        </p:nvSpPr>
        <p:spPr>
          <a:xfrm>
            <a:off x="548640" y="2029968"/>
            <a:ext cx="3840480" cy="347472"/>
          </a:xfrm>
          <a:prstGeom prst="rect">
            <a:avLst/>
          </a:prstGeom>
          <a:noFill/>
          <a:ln/>
        </p:spPr>
        <p:txBody>
          <a:bodyPr wrap="square" rtlCol="0" anchor="ctr"/>
          <a:lstStyle/>
          <a:p>
            <a:pPr marL="0" indent="0">
              <a:buNone/>
            </a:pPr>
            <a:r>
              <a:rPr lang="en-US" sz="1300" b="1" dirty="0">
                <a:solidFill>
                  <a:srgbClr val="AECDE8"/>
                </a:solidFill>
                <a:latin typeface="Calibri" pitchFamily="34" charset="0"/>
                <a:ea typeface="Calibri" pitchFamily="34" charset="-122"/>
                <a:cs typeface="Calibri" pitchFamily="34" charset="-120"/>
              </a:rPr>
              <a:t>New agency</a:t>
            </a:r>
            <a:endParaRPr lang="en-US" sz="1300" dirty="0"/>
          </a:p>
        </p:txBody>
      </p:sp>
      <p:sp>
        <p:nvSpPr>
          <p:cNvPr id="8" name="Text 6"/>
          <p:cNvSpPr/>
          <p:nvPr/>
        </p:nvSpPr>
        <p:spPr>
          <a:xfrm>
            <a:off x="548640" y="2395728"/>
            <a:ext cx="3840480" cy="1188720"/>
          </a:xfrm>
          <a:prstGeom prst="rect">
            <a:avLst/>
          </a:prstGeom>
          <a:noFill/>
          <a:ln/>
        </p:spPr>
        <p:txBody>
          <a:bodyPr wrap="square" rtlCol="0" anchor="ctr"/>
          <a:lstStyle/>
          <a:p>
            <a:pPr marL="0" indent="0">
              <a:buNone/>
            </a:pPr>
            <a:r>
              <a:rPr lang="en-US" sz="1250" dirty="0">
                <a:solidFill>
                  <a:srgbClr val="D6E8F7"/>
                </a:solidFill>
                <a:latin typeface="Calibri" pitchFamily="34" charset="0"/>
                <a:ea typeface="Calibri" pitchFamily="34" charset="-122"/>
                <a:cs typeface="Calibri" pitchFamily="34" charset="-120"/>
              </a:rPr>
              <a:t>The digital world has created extraordinary new spaces of agency — citizens as producers and creators of new contexts, narratives and solidarity networks.</a:t>
            </a:r>
            <a:endParaRPr lang="en-US" sz="1250" dirty="0"/>
          </a:p>
        </p:txBody>
      </p:sp>
      <p:sp>
        <p:nvSpPr>
          <p:cNvPr id="9" name="Shape 7"/>
          <p:cNvSpPr/>
          <p:nvPr/>
        </p:nvSpPr>
        <p:spPr>
          <a:xfrm>
            <a:off x="4617720" y="2029968"/>
            <a:ext cx="36576" cy="2194560"/>
          </a:xfrm>
          <a:prstGeom prst="rect">
            <a:avLst/>
          </a:prstGeom>
          <a:solidFill>
            <a:srgbClr val="AECDE8">
              <a:alpha val="50000"/>
            </a:srgbClr>
          </a:solidFill>
          <a:ln w="12700">
            <a:solidFill>
              <a:srgbClr val="AECDE8">
                <a:alpha val="50000"/>
              </a:srgbClr>
            </a:solidFill>
            <a:prstDash val="solid"/>
          </a:ln>
        </p:spPr>
        <p:txBody>
          <a:bodyPr/>
          <a:lstStyle/>
          <a:p>
            <a:endParaRPr lang="fr-FR"/>
          </a:p>
        </p:txBody>
      </p:sp>
      <p:sp>
        <p:nvSpPr>
          <p:cNvPr id="10" name="Text 8"/>
          <p:cNvSpPr/>
          <p:nvPr/>
        </p:nvSpPr>
        <p:spPr>
          <a:xfrm>
            <a:off x="4846320" y="2029968"/>
            <a:ext cx="3977640" cy="347472"/>
          </a:xfrm>
          <a:prstGeom prst="rect">
            <a:avLst/>
          </a:prstGeom>
          <a:noFill/>
          <a:ln/>
        </p:spPr>
        <p:txBody>
          <a:bodyPr wrap="square" rtlCol="0" anchor="ctr"/>
          <a:lstStyle/>
          <a:p>
            <a:pPr marL="0" indent="0">
              <a:buNone/>
            </a:pPr>
            <a:r>
              <a:rPr lang="en-US" sz="1300" b="1" dirty="0">
                <a:solidFill>
                  <a:srgbClr val="AECDE8"/>
                </a:solidFill>
                <a:latin typeface="Calibri" pitchFamily="34" charset="0"/>
                <a:ea typeface="Calibri" pitchFamily="34" charset="-122"/>
                <a:cs typeface="Calibri" pitchFamily="34" charset="-120"/>
              </a:rPr>
              <a:t>New danger</a:t>
            </a:r>
            <a:endParaRPr lang="en-US" sz="1300" dirty="0"/>
          </a:p>
        </p:txBody>
      </p:sp>
      <p:sp>
        <p:nvSpPr>
          <p:cNvPr id="11" name="Text 9"/>
          <p:cNvSpPr/>
          <p:nvPr/>
        </p:nvSpPr>
        <p:spPr>
          <a:xfrm>
            <a:off x="4846320" y="2395728"/>
            <a:ext cx="3977640" cy="1188720"/>
          </a:xfrm>
          <a:prstGeom prst="rect">
            <a:avLst/>
          </a:prstGeom>
          <a:noFill/>
          <a:ln/>
        </p:spPr>
        <p:txBody>
          <a:bodyPr wrap="square" rtlCol="0" anchor="ctr"/>
          <a:lstStyle/>
          <a:p>
            <a:pPr marL="0" indent="0">
              <a:buNone/>
            </a:pPr>
            <a:r>
              <a:rPr lang="en-US" sz="1250" dirty="0">
                <a:solidFill>
                  <a:srgbClr val="D6E8F7"/>
                </a:solidFill>
                <a:latin typeface="Calibri" pitchFamily="34" charset="0"/>
                <a:ea typeface="Calibri" pitchFamily="34" charset="-122"/>
                <a:cs typeface="Calibri" pitchFamily="34" charset="-120"/>
              </a:rPr>
              <a:t>The same spaces are sites of disinformation, manipulation, and AI-powered campaigns to undermine democratic institutions. A learner who cannot navigate this is, in a very real sense, defenceless.</a:t>
            </a:r>
            <a:endParaRPr lang="en-US" sz="1250" dirty="0"/>
          </a:p>
        </p:txBody>
      </p:sp>
      <p:sp>
        <p:nvSpPr>
          <p:cNvPr id="12" name="Shape 10"/>
          <p:cNvSpPr/>
          <p:nvPr/>
        </p:nvSpPr>
        <p:spPr>
          <a:xfrm>
            <a:off x="548640" y="3730752"/>
            <a:ext cx="8275320" cy="713232"/>
          </a:xfrm>
          <a:prstGeom prst="rect">
            <a:avLst/>
          </a:prstGeom>
          <a:solidFill>
            <a:srgbClr val="22507A"/>
          </a:solidFill>
          <a:ln w="12700">
            <a:solidFill>
              <a:srgbClr val="22507A"/>
            </a:solidFill>
            <a:prstDash val="solid"/>
          </a:ln>
        </p:spPr>
        <p:txBody>
          <a:bodyPr/>
          <a:lstStyle/>
          <a:p>
            <a:endParaRPr lang="fr-FR"/>
          </a:p>
        </p:txBody>
      </p:sp>
      <p:sp>
        <p:nvSpPr>
          <p:cNvPr id="13" name="Text 11"/>
          <p:cNvSpPr/>
          <p:nvPr/>
        </p:nvSpPr>
        <p:spPr>
          <a:xfrm>
            <a:off x="658368" y="3785616"/>
            <a:ext cx="8065008" cy="603504"/>
          </a:xfrm>
          <a:prstGeom prst="rect">
            <a:avLst/>
          </a:prstGeom>
          <a:noFill/>
          <a:ln/>
        </p:spPr>
        <p:txBody>
          <a:bodyPr wrap="square" rtlCol="0" anchor="ctr"/>
          <a:lstStyle/>
          <a:p>
            <a:pPr marL="0" indent="0" algn="l">
              <a:buNone/>
            </a:pPr>
            <a:r>
              <a:rPr lang="en-US" sz="1200" i="1" dirty="0">
                <a:solidFill>
                  <a:srgbClr val="FFFFFF"/>
                </a:solidFill>
                <a:latin typeface="Calibri" pitchFamily="34" charset="0"/>
                <a:ea typeface="Calibri" pitchFamily="34" charset="-122"/>
                <a:cs typeface="Calibri" pitchFamily="34" charset="-120"/>
              </a:rPr>
              <a:t>Digital citizenship literacy &amp; AI literacy— navigating digital spaces critically, defending rights online, holding institutions accountable to democratic values — belongs at the centre of EDC, not its periphery.</a:t>
            </a:r>
            <a:endParaRPr lang="en-US" sz="1200" dirty="0"/>
          </a:p>
        </p:txBody>
      </p:sp>
      <p:pic>
        <p:nvPicPr>
          <p:cNvPr id="14" name="Graphic 13">
            <a:extLst>
              <a:ext uri="{FF2B5EF4-FFF2-40B4-BE49-F238E27FC236}">
                <a16:creationId xmlns:a16="http://schemas.microsoft.com/office/drawing/2014/main" id="{F34D899E-FC47-DD03-88BB-55A974A15CA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29500" y="454229"/>
            <a:ext cx="990600" cy="762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1670</TotalTime>
  <Words>1540</Words>
  <Application>Microsoft Office PowerPoint</Application>
  <PresentationFormat>On-screen Show (16:9)</PresentationFormat>
  <Paragraphs>190</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European Space for Citizenship Education</dc:title>
  <dc:subject>PptxGenJS Presentation</dc:subject>
  <dc:creator>Council of Europe</dc:creator>
  <cp:lastModifiedBy>QIRIAZI Villano</cp:lastModifiedBy>
  <cp:revision>5</cp:revision>
  <cp:lastPrinted>2026-04-23T15:54:24Z</cp:lastPrinted>
  <dcterms:created xsi:type="dcterms:W3CDTF">2026-04-23T15:03:32Z</dcterms:created>
  <dcterms:modified xsi:type="dcterms:W3CDTF">2026-04-24T19:41:59Z</dcterms:modified>
</cp:coreProperties>
</file>